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7" r:id="rId4"/>
    <p:sldId id="269" r:id="rId5"/>
    <p:sldId id="257" r:id="rId6"/>
    <p:sldId id="258" r:id="rId7"/>
    <p:sldId id="259" r:id="rId8"/>
    <p:sldId id="260" r:id="rId9"/>
    <p:sldId id="262" r:id="rId10"/>
    <p:sldId id="263" r:id="rId11"/>
    <p:sldId id="265" r:id="rId12"/>
    <p:sldId id="264" r:id="rId13"/>
    <p:sldId id="268" r:id="rId14"/>
    <p:sldId id="272" r:id="rId15"/>
    <p:sldId id="266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1C50-C11E-4915-8F3C-1C6B3C6204F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DF0F-FAE1-4C8E-83E3-6DF4E78C1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1C50-C11E-4915-8F3C-1C6B3C6204F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DF0F-FAE1-4C8E-83E3-6DF4E78C1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1C50-C11E-4915-8F3C-1C6B3C6204F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DF0F-FAE1-4C8E-83E3-6DF4E78C1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1C50-C11E-4915-8F3C-1C6B3C6204F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DF0F-FAE1-4C8E-83E3-6DF4E78C1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1C50-C11E-4915-8F3C-1C6B3C6204F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DF0F-FAE1-4C8E-83E3-6DF4E78C1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1C50-C11E-4915-8F3C-1C6B3C6204F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DF0F-FAE1-4C8E-83E3-6DF4E78C1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1C50-C11E-4915-8F3C-1C6B3C6204F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DF0F-FAE1-4C8E-83E3-6DF4E78C1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1C50-C11E-4915-8F3C-1C6B3C6204F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DF0F-FAE1-4C8E-83E3-6DF4E78C1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1C50-C11E-4915-8F3C-1C6B3C6204F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DF0F-FAE1-4C8E-83E3-6DF4E78C1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1C50-C11E-4915-8F3C-1C6B3C6204F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DF0F-FAE1-4C8E-83E3-6DF4E78C1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1C50-C11E-4915-8F3C-1C6B3C6204F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DF0F-FAE1-4C8E-83E3-6DF4E78C1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A1C50-C11E-4915-8F3C-1C6B3C6204F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7DF0F-FAE1-4C8E-83E3-6DF4E78C1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2214554"/>
            <a:ext cx="5786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«СМЫСЛОВОЕ 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ЧТЕНИЕ КАК СРЕДСТВО ФОРМИРОВАНИЯ УУД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ШКОЛЬНИКА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8794" y="5072074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МОБУ»</a:t>
            </a:r>
            <a:r>
              <a:rPr lang="ru-RU" sz="2000" b="1" dirty="0" err="1" smtClean="0">
                <a:latin typeface="Bookman Old Style" pitchFamily="18" charset="0"/>
              </a:rPr>
              <a:t>Митинская</a:t>
            </a:r>
            <a:r>
              <a:rPr lang="ru-RU" sz="2000" b="1" dirty="0" smtClean="0">
                <a:latin typeface="Bookman Old Style" pitchFamily="18" charset="0"/>
              </a:rPr>
              <a:t> ОШ»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2020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500042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ПОС «Путь к успеху»</a:t>
            </a:r>
            <a:endParaRPr lang="ru-RU" sz="2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285728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Оценка дидактической ценности уроков нашего ПОС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285860"/>
          <a:ext cx="8001054" cy="4604867"/>
        </p:xfrm>
        <a:graphic>
          <a:graphicData uri="http://schemas.openxmlformats.org/drawingml/2006/table">
            <a:tbl>
              <a:tblPr/>
              <a:tblGrid>
                <a:gridCol w="2950633"/>
                <a:gridCol w="1006961"/>
                <a:gridCol w="1006961"/>
                <a:gridCol w="1006961"/>
                <a:gridCol w="1014769"/>
                <a:gridCol w="1014769"/>
              </a:tblGrid>
              <a:tr h="502835">
                <a:tc rowSpan="2"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Параметры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Значения по параметрам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/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урок 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1/</a:t>
                      </a:r>
                    </a:p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30.11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урок 2/</a:t>
                      </a:r>
                    </a:p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01.12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урок 3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/</a:t>
                      </a:r>
                    </a:p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03.12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урок 4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/</a:t>
                      </a:r>
                    </a:p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10.12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Урок 5/</a:t>
                      </a:r>
                    </a:p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15.12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8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ИВ (число разного типа задач / общее число задач в наборе)</a:t>
                      </a:r>
                      <a:endParaRPr lang="ru-RU" sz="1800" b="1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0,35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0,77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0,68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0,29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3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Операционная ценность (среднее значение превалирующих категорий)</a:t>
                      </a:r>
                      <a:endParaRPr lang="ru-RU" sz="1800" b="1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</a:br>
                      <a:endParaRPr lang="ru-RU" sz="1800" b="1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28</a:t>
                      </a: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82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ДЦ (доля совпадений категорий ОР и УЗ)</a:t>
                      </a:r>
                      <a:endParaRPr lang="ru-RU" sz="1800" b="1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0,45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0,76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0,82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52219" marR="52219" marT="32694" marB="3269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Карта оценивания методической и технологической грамотности уроков 1-3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5" y="928674"/>
          <a:ext cx="8358244" cy="5786475"/>
        </p:xfrm>
        <a:graphic>
          <a:graphicData uri="http://schemas.openxmlformats.org/drawingml/2006/table">
            <a:tbl>
              <a:tblPr/>
              <a:tblGrid>
                <a:gridCol w="1857387"/>
                <a:gridCol w="4748549"/>
                <a:gridCol w="554142"/>
                <a:gridCol w="599083"/>
                <a:gridCol w="599083"/>
              </a:tblGrid>
              <a:tr h="3256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Критерий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Показатель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Урок 1/дата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Урок 2/дата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Урок 3/дата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Балльная оценка (0-3)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Балльная оценка (0-3)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Балльная оценка (0-3)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Соответствие использованных методов (способов) организации учебной деятельности требованиям деятельностного подхода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Методы учитывают основные потребности возраста и индивидуальные потребности детей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Методы побуждают к оформлению образа желаемого результата (продукта) учебной деятельности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Методы формируют мотивацию учебной деятельности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Методы стимулируют формулирование детьми цели (образа желаемого результата и средств его достижения) учебной деятельности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2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Методы стимулируют планирование детьми предстоящей деятельности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2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2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Методы стимулируют выполнение действий согласно плану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Методы позволяют провести качественный анализ полученного результата (продукта)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Соответствие использованных методов стратегии смыслового чтения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Методы позволяют обучающимся выбрать способ чтения (работы с тексом) «под учебную задачу»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2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Методы позволяют осуществить информационный поиск  и фиксировать его результаты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Методы позволяют достигнуть совместности  учебной деятельности 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3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Технологическая грамотность проекта 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Тема отражает смысл (результат) учебной деятельности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Цель соотносится с образовательными результатами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Содержание способствует достижению образовательных результатов 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Результативность урока 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Дидактические средства стимулировали учебную деятельность детей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Результат (продукт) учебной деятельности логически связан с содержанием  деятельности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Среднее значение по уроку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3</a:t>
                      </a:r>
                      <a:endParaRPr lang="ru-RU" sz="8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Calibri"/>
                        </a:rPr>
                        <a:t>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1561" marR="415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214290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latin typeface="Bookman Old Style" pitchFamily="18" charset="0"/>
              </a:rPr>
              <a:t>Достижение образовательных результатов на уроках нашего ПОС</a:t>
            </a:r>
            <a:endParaRPr lang="ru-RU" sz="2000" b="1" dirty="0"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2" y="1071546"/>
          <a:ext cx="8215367" cy="5387249"/>
        </p:xfrm>
        <a:graphic>
          <a:graphicData uri="http://schemas.openxmlformats.org/drawingml/2006/table">
            <a:tbl>
              <a:tblPr/>
              <a:tblGrid>
                <a:gridCol w="641534"/>
                <a:gridCol w="446855"/>
                <a:gridCol w="499307"/>
                <a:gridCol w="499307"/>
                <a:gridCol w="446855"/>
                <a:gridCol w="450385"/>
                <a:gridCol w="450385"/>
                <a:gridCol w="524525"/>
                <a:gridCol w="524525"/>
                <a:gridCol w="499811"/>
                <a:gridCol w="499811"/>
                <a:gridCol w="501324"/>
                <a:gridCol w="501324"/>
                <a:gridCol w="499811"/>
                <a:gridCol w="614804"/>
                <a:gridCol w="614804"/>
              </a:tblGrid>
              <a:tr h="31431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Этапы урока (деятельности)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Bookman Old Style" pitchFamily="18" charset="0"/>
                          <a:ea typeface="Calibri"/>
                          <a:cs typeface="Calibri"/>
                        </a:rPr>
                        <a:t>              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Урок 1/ Дата      </a:t>
                      </a:r>
                      <a:r>
                        <a:rPr lang="ru-RU" sz="800" b="1" dirty="0">
                          <a:solidFill>
                            <a:srgbClr val="FF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 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Bookman Old Style" pitchFamily="18" charset="0"/>
                          <a:ea typeface="Calibri"/>
                          <a:cs typeface="Calibri"/>
                        </a:rPr>
                        <a:t>30.11.2020 г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Урок 2/ Дата      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Bookman Old Style" pitchFamily="18" charset="0"/>
                          <a:ea typeface="Calibri"/>
                          <a:cs typeface="Calibri"/>
                        </a:rPr>
                        <a:t>01.12.2020 г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  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Урок 3/ Дата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03.12.2020 г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Урок 4/ Дата   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         10.12.2020 г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Урок 5/ Дата 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15.12.2020 г 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Степень достижения ОР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Степень достижения ОР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Степень достижения ОР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Степень достижения ОР¹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Степень достижения ОР¹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«сильный»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«средний» ученик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«слабый» ученик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«сильный»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«средний» ученик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«слабый» ученик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«сильный»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«средний» ученик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«слабый» ученик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«сильный»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«средний» ученик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«слабый» ученик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«сильный»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«средний» ученик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«слабый» ученик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Возникновение потребности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3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Образ желаемого результата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1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Bookman Old Style" pitchFamily="18" charset="0"/>
                          <a:ea typeface="Calibri"/>
                          <a:cs typeface="Calibri"/>
                        </a:rPr>
                        <a:t>2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2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Мотив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2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Целеполагание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0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1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Bookman Old Style" pitchFamily="18" charset="0"/>
                          <a:ea typeface="Calibri"/>
                          <a:cs typeface="Calibri"/>
                        </a:rPr>
                        <a:t>2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Bookman Old Style" pitchFamily="18" charset="0"/>
                          <a:ea typeface="Calibri"/>
                          <a:cs typeface="Calibri"/>
                        </a:rPr>
                        <a:t>1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Планирование 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1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1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2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Bookman Old Style" pitchFamily="18" charset="0"/>
                          <a:ea typeface="Calibri"/>
                          <a:cs typeface="Calibri"/>
                        </a:rPr>
                        <a:t>1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Выполнение действий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1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2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Bookman Old Style" pitchFamily="18" charset="0"/>
                          <a:ea typeface="Calibri"/>
                          <a:cs typeface="Calibri"/>
                        </a:rPr>
                        <a:t>1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Анализ полученного результата 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2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1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3</a:t>
                      </a:r>
                      <a:endParaRPr lang="ru-RU" sz="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Bookman Old Style" pitchFamily="18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ru-RU" sz="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балльное значение по ОР уроку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2,7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2,7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1,9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2,7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2,2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2,2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1,4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2,7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2,4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</a:rPr>
                        <a:t>1,8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474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0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Достижения горизонтального обучения нашего ПОС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27694"/>
          <a:ext cx="8858280" cy="6459258"/>
        </p:xfrm>
        <a:graphic>
          <a:graphicData uri="http://schemas.openxmlformats.org/drawingml/2006/table">
            <a:tbl>
              <a:tblPr/>
              <a:tblGrid>
                <a:gridCol w="1314811"/>
                <a:gridCol w="2244318"/>
                <a:gridCol w="1578649"/>
                <a:gridCol w="1713171"/>
                <a:gridCol w="2007331"/>
              </a:tblGrid>
              <a:tr h="521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Тема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Что мы узнали, поняли, осознали...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Где и как мы будем использовать (или не будем)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Носитель добытого знания, умения, опыта (кто пронёс в ПОС)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Источник добытого знания, умения, опыта (куда можно обратиться снова)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ФГОС: Место смыслового чтения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концепции универсальных учебных действий (авторов Асмолова А.Г., Бурменской Г.В., Володарской И.А. и др.), наряду со многими универсальными действиями, выделены действия смыслового чтения. Смысловое чтение включает в себя умение осмысливать цели и задачи чтения, умение находить и извлекать информацию из различных текстов, умение работать с художественными, научно-популярными, официальными текстами, умение понимать и адекватно оценивать информацию из текста. 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рамках ООП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Хазова Е.В,, учитель русского языка и литературы 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Формирование умения смыслового чтения и работы с текстом у обучающихся.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https://infourok.ru/statya-formirovanie-umeniya-smislovogo-chteniya-i-raboti-s-tekstom-u-obuchayuschihsya-1638459.html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Приемы обучения смысловому чтению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Ознакомление с различными приемами по формированию смыслового чтения в начальной школе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рамках ООП,</a:t>
                      </a:r>
                      <a:endParaRPr lang="ru-RU" sz="10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во время работы  ПОС 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Плохова И.В, учитель начальных классов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Приемы обучения смысловому чтению (как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обязательный компонент метапредметных результатов освоения основной образовательной программы)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https://uchitelya.com/nachalnaya-shkola/82955-prezentaciya-priemy-obucheniya-smyslovomu-chteniyu.html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Смысловое чтение на уроках математики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Варианты организации работы с текстом на уроках математики  и особенности их применения, подбор заданий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приёма «Учимся задавать вопросы разных типов» (шесть типов вопросов).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рамках ООП,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во время работы  ПОС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Филинова Т.Л., учитель математики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Формирование и развитие умений смыслового чтения на уроках математики.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https://nsportal.ru/shkola/matematika/library/2019/11/26/formirovanie-i-razvitie-umeniy-smyslovogo-chteniya-na-urokah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Достижения горизонтального обучения нашего ПОС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642918"/>
          <a:ext cx="8429684" cy="6128453"/>
        </p:xfrm>
        <a:graphic>
          <a:graphicData uri="http://schemas.openxmlformats.org/drawingml/2006/table">
            <a:tbl>
              <a:tblPr/>
              <a:tblGrid>
                <a:gridCol w="1194697"/>
                <a:gridCol w="2020013"/>
                <a:gridCol w="1646618"/>
                <a:gridCol w="1643112"/>
                <a:gridCol w="1925244"/>
              </a:tblGrid>
              <a:tr h="547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Тема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Что мы узнали, поняли, осознали...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Где и как мы будем использовать (или не будем)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Носитель добытого знания, умения, опыта (кто пронёс в ПОС)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Источник добытого знания, умения, опыта (куда можно обратиться снова)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Развитие критического мышления через чтение на уроках географии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Технология развития критического мышления через чтение и письмо (РКМЧП) представляет собой целостную систему, формирующую навыки работы с информацией в процессе чтения и письма. Она направлена на то, чтобы заинтересовать ученика, то есть пробудить в нем исследовательскую, творческую активность, задействовать уже имеющиеся знания, затем – представить условия для осмысления нового материала и, наконец, помочь ему творчески переработать и обобщить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полученные знания.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в рамках ООП,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во время работы  ПОС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Яптева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 Н.А, учитель географии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800" dirty="0" err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Вебинар</a:t>
                      </a:r>
                      <a:r>
                        <a:rPr lang="ru-RU" sz="1000" b="1" kern="18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 по теме: «Приемы и стратегии технологии «Развитие критического мышления через чтение и письмо»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Calibri"/>
                        </a:rPr>
                        <a:t>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https://www.youtube.com/watch?v=2UM8-fVZ20o&amp;feature=youtu.be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Различные виды мониторинга и понимание текста (по Н.Н. </a:t>
                      </a: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Сметанниковой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Описание стратегий смыслового чтения: мозговой штурм, глоссарий,  Ориентиры предвосхищения, Рассечение вопроса и другие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в рамках ООП,</a:t>
                      </a:r>
                      <a:endParaRPr lang="ru-RU" sz="1000" b="1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во время работы  ПОС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Лукьянова О.А, директор школы</a:t>
                      </a: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Стратегии смыслового чтения: назначение, содержание, техника.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Приемы смыслового чтения по Н.Н.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Сметанниковой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8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</a:rPr>
                        <a:t>https://nsportal.ru/shkola/obshchepedagogicheskie-tekhnologii/library/2020/08/02/strategii-smyslovogo-chteniya-po-n-n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18932" marR="18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85728"/>
            <a:ext cx="6050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Оценивание эффективности работы ПОС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785794"/>
          <a:ext cx="7858180" cy="5574666"/>
        </p:xfrm>
        <a:graphic>
          <a:graphicData uri="http://schemas.openxmlformats.org/drawingml/2006/table">
            <a:tbl>
              <a:tblPr/>
              <a:tblGrid>
                <a:gridCol w="3929090"/>
                <a:gridCol w="3929090"/>
              </a:tblGrid>
              <a:tr h="103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Чем мы гордимся</a:t>
                      </a:r>
                      <a:endParaRPr lang="ru-RU" sz="1200" b="1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9700" marR="4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</a:rPr>
                        <a:t>Над чем необходимо еще работать</a:t>
                      </a:r>
                      <a:endParaRPr lang="ru-RU" sz="12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9700" marR="4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7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</a:rPr>
                        <a:t>Мы освоили стратегии смыслового чтения, разработали разнообразные задания,  направленные на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</a:rPr>
                        <a:t>сформированность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</a:rPr>
                        <a:t> читательской грамотности обучающегося.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7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</a:rPr>
                        <a:t>В нашей работе высокая эффективность достигнута на этапе обсуждения и планирования урока. Тот факт, что учителя значительно обогатили свой багаж знаниями разнообразных стратегий смыслового чтения и приобрели опыт их использования в практике, позволил активизировать процесс улучшения планирования урока. Именно на этом этапе учителями демонстрировалась коммуникативная гибкость, что не всегда прослеживалось в ходе обсуждения планирования ранее. Полученный опыт профессионального взаимодействия оказал положительное влияние на развитие компетентности отношений учителей: в процессе диалога коллеги демонстрируют умения понимать, слышать и слушать друг друга, аргументировать свои высказывания и сохранять благоприятную рабочую атмосферу.</a:t>
                      </a:r>
                    </a:p>
                  </a:txBody>
                  <a:tcPr marL="49700" marR="4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</a:rPr>
                        <a:t>Работать над выбором стратегий для каждого ученика индивидуально. Разрабатывать задания для учащихся, испытывающих затруднения в понимании текста, в выделении смысловых единиц, в установлении причинно-следственной связи между смысловыми единицами, в формулировании основной мысли текста, в формулировании вопросов к тексту, в поиске ответов на вопросы к тексту.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</a:rPr>
                        <a:t>Анализ образовательных результатов показывает, что наибольшие затруднения ученики испытывают в применении знаний и вообще в их необходимости. Причиной данных учебных трудностей является недостаточность умения решать задачи проблемного характера, кооперироваться для совместного решения, осуществлять эффективную коммуникацию, не бояться нестандартных практических задач и решений.</a:t>
                      </a:r>
                    </a:p>
                  </a:txBody>
                  <a:tcPr marL="49700" marR="4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71480"/>
            <a:ext cx="80010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Участники ПОС «Путь к успеху»:</a:t>
            </a:r>
          </a:p>
          <a:p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1. Лукьянова О.А., директор школы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2.Мартьянова С.А, учитель биологии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3.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Хазова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Е.В, учитель русского языка и литературы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4.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Яптева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Н.А, учитель географии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5.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Филинова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Т.Л, учитель математики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6.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Плохова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И.В, учитель начальных классов</a:t>
            </a:r>
          </a:p>
          <a:p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80724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57356" y="214290"/>
            <a:ext cx="5131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План работы ПОС  «Путь к успеху»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642916"/>
          <a:ext cx="8286807" cy="6109150"/>
        </p:xfrm>
        <a:graphic>
          <a:graphicData uri="http://schemas.openxmlformats.org/drawingml/2006/table">
            <a:tbl>
              <a:tblPr/>
              <a:tblGrid>
                <a:gridCol w="1677782"/>
                <a:gridCol w="1849634"/>
                <a:gridCol w="1547779"/>
                <a:gridCol w="1605806"/>
                <a:gridCol w="1605806"/>
              </a:tblGrid>
              <a:tr h="215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Тематики встреч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Формы работы 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Результат 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Методический продукт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Сформировать внутреннюю  мотивацию на улучшение качества образования по предметам при помощи технологии смыслового ч</a:t>
                      </a: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тения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ПС: Смысловое чтение на уроке, как один из способов роста качества знаний обучающихся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обмен опытом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применение методов смыслового чтения на уроках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пополнение методического и дидактического материала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Актуализировать знания о методах и приемах смыслового чтения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МС: Смысловое чтение как один из способов развития метапредметного результата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Планирование уроков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круглый стол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сформировалась потребность педагогов использования технологии смыслового чтения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пополнение методического и дидактического материала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Отработать практические умения  п</a:t>
                      </a: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 применению технологии смыслового чтения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МС: Освоение технологии Lesson Study (LS)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“Приемы смыслового чтения на уроке географии”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“Игровая деятельность на уроках математики”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“Элементы проектной деятельности на уроках русского языка”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“Работа с текстом на уроках окружающего мира”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составление карт наблюдения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открытый урок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открытый урок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открытый урок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открытый урок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составление технологических карт уроков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конспекты уроков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Оценить эффективность работы по использованию в преподавании технологии смыслового чтения 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Самоанализ, самодиагностика результатов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круглый стол, дискуссия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улучшение образовательных результатов детей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тестирование учащихся на предмет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сформированности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навыков смыслового чтения у учащихся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57290" y="285728"/>
            <a:ext cx="6102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Планирование горизонтального обучения ПОС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928670"/>
          <a:ext cx="7715305" cy="5214975"/>
        </p:xfrm>
        <a:graphic>
          <a:graphicData uri="http://schemas.openxmlformats.org/drawingml/2006/table">
            <a:tbl>
              <a:tblPr/>
              <a:tblGrid>
                <a:gridCol w="1258977"/>
                <a:gridCol w="2161970"/>
                <a:gridCol w="2684914"/>
                <a:gridCol w="1609444"/>
              </a:tblGrid>
              <a:tr h="874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ФИО</a:t>
                      </a: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Актуальная для ПОС тема </a:t>
                      </a: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Дата и место проведения мероприятия, на которое делегируется участник ПОС </a:t>
                      </a: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Дата и форма «доклада» на встрече ПОС </a:t>
                      </a: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Хазова Е.В.</a:t>
                      </a: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ФГОС: Место смыслового чтения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 неделя ноября 2020 год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доклад с презентацией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Плохова И.В.</a:t>
                      </a: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Приемы обучения смысловому чтению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 неделя ноября 2020 год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доклад с презентацией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Филинова Т.Л.</a:t>
                      </a: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Смысловое чтение на уроках математики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 неделя ноября 2020 год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мастер-класс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Яптева Н.А.</a:t>
                      </a: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Развитие критического мышления через чтение на уроках географии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 неделя ноября 2020 год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мастер-класс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Лукьянова О.А.</a:t>
                      </a: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Различные виды мониторинга и понимание текста (по Н.Н. Сметанниковой)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 неделя ноября 2020 год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выступление </a:t>
                      </a:r>
                    </a:p>
                  </a:txBody>
                  <a:tcPr marL="39610" marR="39610" marT="39610" marB="396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F:\14.12.2020 года ОТЧЕТ\фото пос\яптева\Моментальный снимок 4 (09.12.2020 13-34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31537"/>
            <a:ext cx="5204635" cy="3026463"/>
          </a:xfrm>
          <a:prstGeom prst="rect">
            <a:avLst/>
          </a:prstGeom>
          <a:noFill/>
        </p:spPr>
      </p:pic>
      <p:pic>
        <p:nvPicPr>
          <p:cNvPr id="6" name="Picture 3" descr="F:\14.12.2020 года ОТЧЕТ\фото пос\яптева\Моментальный снимок 8 (09.12.2020 13-37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9371" y="1428736"/>
            <a:ext cx="5304629" cy="29881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428604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Объясняющие вопросы на уроке географии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07154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Урок географии – 6 класс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У</a:t>
            </a:r>
            <a:r>
              <a:rPr lang="ru-RU" b="1" dirty="0" smtClean="0">
                <a:latin typeface="Bookman Old Style" pitchFamily="18" charset="0"/>
              </a:rPr>
              <a:t>читель </a:t>
            </a:r>
            <a:r>
              <a:rPr lang="ru-RU" b="1" dirty="0" err="1" smtClean="0">
                <a:latin typeface="Bookman Old Style" pitchFamily="18" charset="0"/>
              </a:rPr>
              <a:t>Яптева</a:t>
            </a:r>
            <a:r>
              <a:rPr lang="ru-RU" b="1" dirty="0" smtClean="0">
                <a:latin typeface="Bookman Old Style" pitchFamily="18" charset="0"/>
              </a:rPr>
              <a:t> Н.А.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F:\14.12.2020 года ОТЧЕТ\фото пос\хазова\Моментальный снимок 7 (09.12.2020 19-49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3116"/>
            <a:ext cx="4033570" cy="2272186"/>
          </a:xfrm>
          <a:prstGeom prst="rect">
            <a:avLst/>
          </a:prstGeom>
          <a:noFill/>
        </p:spPr>
      </p:pic>
      <p:pic>
        <p:nvPicPr>
          <p:cNvPr id="7" name="Рисунок 6" descr="F:\14.12.2020 года ОТЧЕТ\фото пос\хазова\Моментальный снимок 11 (09.12.2020 19-53).png"/>
          <p:cNvPicPr/>
          <p:nvPr/>
        </p:nvPicPr>
        <p:blipFill>
          <a:blip r:embed="rId4"/>
          <a:srcRect b="22965"/>
          <a:stretch>
            <a:fillRect/>
          </a:stretch>
        </p:blipFill>
        <p:spPr bwMode="auto">
          <a:xfrm>
            <a:off x="4450322" y="4422556"/>
            <a:ext cx="4693678" cy="243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14.12.2020 года ОТЧЕТ\фото пос\хазова\Моментальный снимок 9 (09.12.2020 19-50).png"/>
          <p:cNvPicPr/>
          <p:nvPr/>
        </p:nvPicPr>
        <p:blipFill>
          <a:blip r:embed="rId5"/>
          <a:srcRect l="31915" b="11919"/>
          <a:stretch>
            <a:fillRect/>
          </a:stretch>
        </p:blipFill>
        <p:spPr bwMode="auto">
          <a:xfrm>
            <a:off x="428596" y="3971925"/>
            <a:ext cx="39624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1538" y="357166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Вопросно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– ответные упражнения на уроке русского языка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214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Урок </a:t>
            </a:r>
            <a:r>
              <a:rPr lang="ru-RU" b="1" dirty="0" smtClean="0">
                <a:latin typeface="Bookman Old Style" pitchFamily="18" charset="0"/>
              </a:rPr>
              <a:t>русского языка  </a:t>
            </a:r>
            <a:r>
              <a:rPr lang="ru-RU" b="1" dirty="0" smtClean="0">
                <a:latin typeface="Bookman Old Style" pitchFamily="18" charset="0"/>
              </a:rPr>
              <a:t>– </a:t>
            </a:r>
            <a:r>
              <a:rPr lang="ru-RU" b="1" dirty="0" smtClean="0">
                <a:latin typeface="Bookman Old Style" pitchFamily="18" charset="0"/>
              </a:rPr>
              <a:t>3 </a:t>
            </a:r>
            <a:r>
              <a:rPr lang="ru-RU" b="1" dirty="0" smtClean="0">
                <a:latin typeface="Bookman Old Style" pitchFamily="18" charset="0"/>
              </a:rPr>
              <a:t>класс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Учитель </a:t>
            </a:r>
            <a:r>
              <a:rPr lang="ru-RU" b="1" dirty="0" err="1" smtClean="0">
                <a:latin typeface="Bookman Old Style" pitchFamily="18" charset="0"/>
              </a:rPr>
              <a:t>Хазова</a:t>
            </a:r>
            <a:r>
              <a:rPr lang="ru-RU" b="1" dirty="0" smtClean="0">
                <a:latin typeface="Bookman Old Style" pitchFamily="18" charset="0"/>
              </a:rPr>
              <a:t>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F:\14.12.2020 года ОТЧЕТ\фото пос\мартьянова\Моментальный снимок 11 (09.12.2020 21-0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084" y="1500174"/>
            <a:ext cx="5133916" cy="2892032"/>
          </a:xfrm>
          <a:prstGeom prst="rect">
            <a:avLst/>
          </a:prstGeom>
          <a:noFill/>
        </p:spPr>
      </p:pic>
      <p:pic>
        <p:nvPicPr>
          <p:cNvPr id="6" name="Рисунок 5" descr="F:\14.12.2020 года ОТЧЕТ\фото пос\мартьянова\Моментальный снимок 1 (09.12.2020 20-31).png"/>
          <p:cNvPicPr/>
          <p:nvPr/>
        </p:nvPicPr>
        <p:blipFill>
          <a:blip r:embed="rId4"/>
          <a:srcRect l="27318" r="3973" b="28676"/>
          <a:stretch>
            <a:fillRect/>
          </a:stretch>
        </p:blipFill>
        <p:spPr bwMode="auto">
          <a:xfrm>
            <a:off x="2928926" y="4071942"/>
            <a:ext cx="3710152" cy="2585543"/>
          </a:xfrm>
          <a:prstGeom prst="rect">
            <a:avLst/>
          </a:prstGeom>
          <a:noFill/>
        </p:spPr>
      </p:pic>
      <p:pic>
        <p:nvPicPr>
          <p:cNvPr id="7" name="Рисунок 6" descr="F:\14.12.2020 года ОТЧЕТ\фото пос\мартьянова\Моментальный снимок 6 (09.12.2020 21-03)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78"/>
            <a:ext cx="3731173" cy="241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8728" y="142852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Практические вопросы на уроке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окружающего мира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57232"/>
            <a:ext cx="542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        Урок окружающего мира </a:t>
            </a:r>
            <a:r>
              <a:rPr lang="ru-RU" b="1" dirty="0" smtClean="0">
                <a:latin typeface="Bookman Old Style" pitchFamily="18" charset="0"/>
              </a:rPr>
              <a:t>– </a:t>
            </a:r>
            <a:r>
              <a:rPr lang="ru-RU" b="1" dirty="0" smtClean="0">
                <a:latin typeface="Bookman Old Style" pitchFamily="18" charset="0"/>
              </a:rPr>
              <a:t>3 </a:t>
            </a:r>
            <a:r>
              <a:rPr lang="ru-RU" b="1" dirty="0" smtClean="0">
                <a:latin typeface="Bookman Old Style" pitchFamily="18" charset="0"/>
              </a:rPr>
              <a:t>класс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Учитель </a:t>
            </a:r>
            <a:r>
              <a:rPr lang="ru-RU" b="1" dirty="0" smtClean="0">
                <a:latin typeface="Bookman Old Style" pitchFamily="18" charset="0"/>
              </a:rPr>
              <a:t>Мартьянова С.А.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DCIM\177___12\IMG_6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3394841" cy="2546130"/>
          </a:xfrm>
          <a:prstGeom prst="rect">
            <a:avLst/>
          </a:prstGeom>
          <a:noFill/>
        </p:spPr>
      </p:pic>
      <p:pic>
        <p:nvPicPr>
          <p:cNvPr id="6" name="Рисунок 5" descr="H:\DCIM\177___12\IMG_60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858798"/>
            <a:ext cx="3997852" cy="29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DCIM\177___12\IMG_6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142984"/>
            <a:ext cx="3743921" cy="280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2976" y="285728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Творческие вопросы на уроке математики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785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Урок </a:t>
            </a:r>
            <a:r>
              <a:rPr lang="ru-RU" b="1" dirty="0" smtClean="0">
                <a:latin typeface="Bookman Old Style" pitchFamily="18" charset="0"/>
              </a:rPr>
              <a:t>математики </a:t>
            </a:r>
            <a:r>
              <a:rPr lang="ru-RU" b="1" dirty="0" smtClean="0">
                <a:latin typeface="Bookman Old Style" pitchFamily="18" charset="0"/>
              </a:rPr>
              <a:t>– </a:t>
            </a:r>
            <a:r>
              <a:rPr lang="ru-RU" b="1" dirty="0" smtClean="0">
                <a:latin typeface="Bookman Old Style" pitchFamily="18" charset="0"/>
              </a:rPr>
              <a:t>3 </a:t>
            </a:r>
            <a:r>
              <a:rPr lang="ru-RU" b="1" dirty="0" smtClean="0">
                <a:latin typeface="Bookman Old Style" pitchFamily="18" charset="0"/>
              </a:rPr>
              <a:t>класс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Учитель </a:t>
            </a:r>
            <a:r>
              <a:rPr lang="ru-RU" b="1" dirty="0" err="1" smtClean="0">
                <a:latin typeface="Bookman Old Style" pitchFamily="18" charset="0"/>
              </a:rPr>
              <a:t>Филинова</a:t>
            </a:r>
            <a:r>
              <a:rPr lang="ru-RU" b="1" dirty="0" smtClean="0">
                <a:latin typeface="Bookman Old Style" pitchFamily="18" charset="0"/>
              </a:rPr>
              <a:t> Т.Л.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wp344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Светлана\Desktop\Новая папка\IMG_5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4214810" cy="3161108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Новая папка\IMG_5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643313"/>
            <a:ext cx="4286248" cy="3214687"/>
          </a:xfrm>
          <a:prstGeom prst="rect">
            <a:avLst/>
          </a:prstGeom>
          <a:noFill/>
        </p:spPr>
      </p:pic>
      <p:pic>
        <p:nvPicPr>
          <p:cNvPr id="8" name="Picture 3" descr="C:\Users\Светлана\Desktop\Новая папка\IMG_59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857232"/>
            <a:ext cx="4357686" cy="32682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357166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Уточняющие вопросы на уроке математики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256"/>
            <a:ext cx="3857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Урок </a:t>
            </a:r>
            <a:r>
              <a:rPr lang="ru-RU" b="1" dirty="0" smtClean="0">
                <a:latin typeface="Bookman Old Style" pitchFamily="18" charset="0"/>
              </a:rPr>
              <a:t>математики –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latin typeface="Bookman Old Style" pitchFamily="18" charset="0"/>
              </a:rPr>
              <a:t>6 класс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Учитель </a:t>
            </a:r>
            <a:r>
              <a:rPr lang="ru-RU" b="1" dirty="0" smtClean="0">
                <a:latin typeface="Bookman Old Style" pitchFamily="18" charset="0"/>
              </a:rPr>
              <a:t>Лукьянова О.А.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1589</Words>
  <Application>Microsoft Office PowerPoint</Application>
  <PresentationFormat>Экран (4:3)</PresentationFormat>
  <Paragraphs>433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31</cp:revision>
  <dcterms:created xsi:type="dcterms:W3CDTF">2020-12-27T08:57:49Z</dcterms:created>
  <dcterms:modified xsi:type="dcterms:W3CDTF">2020-12-28T15:37:02Z</dcterms:modified>
</cp:coreProperties>
</file>