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70" r:id="rId5"/>
    <p:sldId id="259" r:id="rId6"/>
    <p:sldId id="260" r:id="rId7"/>
    <p:sldId id="261" r:id="rId8"/>
    <p:sldId id="271" r:id="rId9"/>
    <p:sldId id="272" r:id="rId10"/>
    <p:sldId id="265" r:id="rId11"/>
    <p:sldId id="274" r:id="rId12"/>
    <p:sldId id="278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301208"/>
            <a:ext cx="5400600" cy="10081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        Выполнила: </a:t>
            </a:r>
            <a:r>
              <a:rPr lang="ru-RU" sz="2000" i="1" dirty="0" smtClean="0">
                <a:solidFill>
                  <a:srgbClr val="0070C0"/>
                </a:solidFill>
              </a:rPr>
              <a:t>	учитель начальных классов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		</a:t>
            </a:r>
            <a:r>
              <a:rPr lang="ru-RU" sz="2000" i="1" dirty="0" smtClean="0">
                <a:solidFill>
                  <a:srgbClr val="0070C0"/>
                </a:solidFill>
              </a:rPr>
              <a:t>МОБУ «  </a:t>
            </a:r>
            <a:r>
              <a:rPr lang="ru-RU" sz="2000" i="1" dirty="0" err="1" smtClean="0">
                <a:solidFill>
                  <a:srgbClr val="0070C0"/>
                </a:solidFill>
              </a:rPr>
              <a:t>Митинская</a:t>
            </a:r>
            <a:r>
              <a:rPr lang="ru-RU" sz="2000" i="1" dirty="0" smtClean="0">
                <a:solidFill>
                  <a:srgbClr val="0070C0"/>
                </a:solidFill>
              </a:rPr>
              <a:t> ОШ»</a:t>
            </a: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		</a:t>
            </a:r>
            <a:r>
              <a:rPr lang="ru-RU" sz="2000" i="1" dirty="0" smtClean="0">
                <a:solidFill>
                  <a:srgbClr val="0070C0"/>
                </a:solidFill>
              </a:rPr>
              <a:t>Плохова </a:t>
            </a:r>
            <a:r>
              <a:rPr lang="ru-RU" sz="2000" i="1" smtClean="0">
                <a:solidFill>
                  <a:srgbClr val="0070C0"/>
                </a:solidFill>
              </a:rPr>
              <a:t>Ирина  Вячеславовна.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227958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РУССКИЙ ЯЗЫК </a:t>
            </a:r>
          </a:p>
          <a:p>
            <a:r>
              <a:rPr lang="ru-RU" sz="3200" b="1" i="1" dirty="0" smtClean="0"/>
              <a:t> 2 класс</a:t>
            </a:r>
          </a:p>
          <a:p>
            <a:r>
              <a:rPr lang="ru-RU" sz="3200" b="1" i="1" dirty="0" smtClean="0"/>
              <a:t>УМК «Школа России»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6851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Проверка </a:t>
            </a:r>
          </a:p>
          <a:p>
            <a:pPr marL="0" indent="0">
              <a:buNone/>
            </a:pPr>
            <a:r>
              <a:rPr lang="ru-RU" sz="8000" b="1" dirty="0" smtClean="0"/>
              <a:t>+  -  +  -  +  +  +  -</a:t>
            </a:r>
            <a:endParaRPr lang="ru-RU" sz="8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Графический диктант</a:t>
            </a:r>
            <a:br>
              <a:rPr lang="ru-RU" sz="6000" b="1" dirty="0" smtClean="0"/>
            </a:br>
            <a:r>
              <a:rPr lang="ru-RU" sz="6000" b="1" dirty="0" smtClean="0"/>
              <a:t> 						+   -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24032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 РЕФЛЕКСИИ </a:t>
            </a:r>
            <a:br>
              <a:rPr lang="ru-RU" dirty="0"/>
            </a:br>
            <a:r>
              <a:rPr lang="ru-RU" b="1" dirty="0"/>
              <a:t>«ВЫБОР»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4551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 уроке я работал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24551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активно, пассивно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9695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Своей работай на уроке 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9249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доволен, недоволен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8610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Моё настроение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861048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с</a:t>
            </a:r>
            <a:r>
              <a:rPr lang="ru-RU" sz="2800" b="1" dirty="0" smtClean="0">
                <a:solidFill>
                  <a:srgbClr val="00B0F0"/>
                </a:solidFill>
              </a:rPr>
              <a:t>тало лучше, 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стало хуже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797152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Материал урока для меня был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981818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п</a:t>
            </a:r>
            <a:r>
              <a:rPr lang="ru-RU" sz="2800" b="1" dirty="0" smtClean="0">
                <a:solidFill>
                  <a:srgbClr val="00B0F0"/>
                </a:solidFill>
              </a:rPr>
              <a:t>онятен, непонятен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и</a:t>
            </a:r>
            <a:r>
              <a:rPr lang="ru-RU" sz="2800" b="1" dirty="0" smtClean="0">
                <a:solidFill>
                  <a:srgbClr val="00B0F0"/>
                </a:solidFill>
              </a:rPr>
              <a:t>нтересен, скучен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полезен, бесполезен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3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 А М Я Т К 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4482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 </a:t>
            </a:r>
            <a:r>
              <a:rPr lang="ru-RU" sz="3200" b="1" dirty="0">
                <a:solidFill>
                  <a:srgbClr val="0070C0"/>
                </a:solidFill>
              </a:rPr>
              <a:t>двойной согласной непреме</a:t>
            </a:r>
            <a:r>
              <a:rPr lang="ru-RU" sz="3200" b="1" dirty="0">
                <a:solidFill>
                  <a:srgbClr val="FF0000"/>
                </a:solidFill>
              </a:rPr>
              <a:t>нн</a:t>
            </a:r>
            <a:r>
              <a:rPr lang="ru-RU" sz="3200" b="1" dirty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пишут: гри</a:t>
            </a:r>
            <a:r>
              <a:rPr lang="ru-RU" sz="3200" b="1" dirty="0">
                <a:solidFill>
                  <a:srgbClr val="FF0000"/>
                </a:solidFill>
              </a:rPr>
              <a:t>пп</a:t>
            </a:r>
            <a:r>
              <a:rPr lang="ru-RU" sz="3200" b="1" dirty="0">
                <a:solidFill>
                  <a:srgbClr val="0070C0"/>
                </a:solidFill>
              </a:rPr>
              <a:t>, шо</a:t>
            </a:r>
            <a:r>
              <a:rPr lang="ru-RU" sz="3200" b="1" dirty="0">
                <a:solidFill>
                  <a:srgbClr val="FF0000"/>
                </a:solidFill>
              </a:rPr>
              <a:t>сс</a:t>
            </a:r>
            <a:r>
              <a:rPr lang="ru-RU" sz="3200" b="1" dirty="0">
                <a:solidFill>
                  <a:srgbClr val="0070C0"/>
                </a:solidFill>
              </a:rPr>
              <a:t>е, анте</a:t>
            </a:r>
            <a:r>
              <a:rPr lang="ru-RU" sz="3200" b="1" dirty="0">
                <a:solidFill>
                  <a:srgbClr val="FF0000"/>
                </a:solidFill>
              </a:rPr>
              <a:t>нн</a:t>
            </a:r>
            <a:r>
              <a:rPr lang="ru-RU" sz="3200" b="1" dirty="0">
                <a:solidFill>
                  <a:srgbClr val="0070C0"/>
                </a:solidFill>
              </a:rPr>
              <a:t>а,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килогра</a:t>
            </a:r>
            <a:r>
              <a:rPr lang="ru-RU" sz="3200" b="1" dirty="0">
                <a:solidFill>
                  <a:srgbClr val="FF0000"/>
                </a:solidFill>
              </a:rPr>
              <a:t>мм</a:t>
            </a:r>
            <a:r>
              <a:rPr lang="ru-RU" sz="3200" b="1" dirty="0">
                <a:solidFill>
                  <a:srgbClr val="0070C0"/>
                </a:solidFill>
              </a:rPr>
              <a:t>, су</a:t>
            </a:r>
            <a:r>
              <a:rPr lang="ru-RU" sz="3200" b="1" dirty="0">
                <a:solidFill>
                  <a:srgbClr val="FF0000"/>
                </a:solidFill>
              </a:rPr>
              <a:t>бб</a:t>
            </a:r>
            <a:r>
              <a:rPr lang="ru-RU" sz="3200" b="1" dirty="0">
                <a:solidFill>
                  <a:srgbClr val="0070C0"/>
                </a:solidFill>
              </a:rPr>
              <a:t>ота, ва</a:t>
            </a:r>
            <a:r>
              <a:rPr lang="ru-RU" sz="3200" b="1" dirty="0">
                <a:solidFill>
                  <a:srgbClr val="FF0000"/>
                </a:solidFill>
              </a:rPr>
              <a:t>нн</a:t>
            </a:r>
            <a:r>
              <a:rPr lang="ru-RU" sz="3200" b="1" dirty="0">
                <a:solidFill>
                  <a:srgbClr val="0070C0"/>
                </a:solidFill>
              </a:rPr>
              <a:t>а,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Ри</a:t>
            </a:r>
            <a:r>
              <a:rPr lang="ru-RU" sz="3200" b="1" dirty="0">
                <a:solidFill>
                  <a:srgbClr val="FF0000"/>
                </a:solidFill>
              </a:rPr>
              <a:t>мм</a:t>
            </a:r>
            <a:r>
              <a:rPr lang="ru-RU" sz="3200" b="1" dirty="0">
                <a:solidFill>
                  <a:srgbClr val="0070C0"/>
                </a:solidFill>
              </a:rPr>
              <a:t>а, Э</a:t>
            </a:r>
            <a:r>
              <a:rPr lang="ru-RU" sz="3200" b="1" dirty="0">
                <a:solidFill>
                  <a:srgbClr val="FF0000"/>
                </a:solidFill>
              </a:rPr>
              <a:t>мм</a:t>
            </a:r>
            <a:r>
              <a:rPr lang="ru-RU" sz="3200" b="1" dirty="0">
                <a:solidFill>
                  <a:srgbClr val="0070C0"/>
                </a:solidFill>
              </a:rPr>
              <a:t>а, И</a:t>
            </a:r>
            <a:r>
              <a:rPr lang="ru-RU" sz="3200" b="1" dirty="0">
                <a:solidFill>
                  <a:srgbClr val="FF0000"/>
                </a:solidFill>
              </a:rPr>
              <a:t>нн</a:t>
            </a:r>
            <a:r>
              <a:rPr lang="ru-RU" sz="3200" b="1" dirty="0">
                <a:solidFill>
                  <a:srgbClr val="0070C0"/>
                </a:solidFill>
              </a:rPr>
              <a:t>а, А</a:t>
            </a:r>
            <a:r>
              <a:rPr lang="ru-RU" sz="3200" b="1" dirty="0">
                <a:solidFill>
                  <a:srgbClr val="FF0000"/>
                </a:solidFill>
              </a:rPr>
              <a:t>нн</a:t>
            </a:r>
            <a:r>
              <a:rPr lang="ru-RU" sz="3200" b="1" dirty="0">
                <a:solidFill>
                  <a:srgbClr val="0070C0"/>
                </a:solidFill>
              </a:rPr>
              <a:t>а,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Э</a:t>
            </a:r>
            <a:r>
              <a:rPr lang="ru-RU" sz="3200" b="1" dirty="0">
                <a:solidFill>
                  <a:srgbClr val="FF0000"/>
                </a:solidFill>
              </a:rPr>
              <a:t>лл</a:t>
            </a:r>
            <a:r>
              <a:rPr lang="ru-RU" sz="3200" b="1" dirty="0">
                <a:solidFill>
                  <a:srgbClr val="0070C0"/>
                </a:solidFill>
              </a:rPr>
              <a:t>а, А</a:t>
            </a:r>
            <a:r>
              <a:rPr lang="ru-RU" sz="3200" b="1" dirty="0">
                <a:solidFill>
                  <a:srgbClr val="FF0000"/>
                </a:solidFill>
              </a:rPr>
              <a:t>лл</a:t>
            </a:r>
            <a:r>
              <a:rPr lang="ru-RU" sz="3200" b="1" dirty="0">
                <a:solidFill>
                  <a:srgbClr val="0070C0"/>
                </a:solidFill>
              </a:rPr>
              <a:t>а, Но</a:t>
            </a:r>
            <a:r>
              <a:rPr lang="ru-RU" sz="3200" b="1" dirty="0">
                <a:solidFill>
                  <a:srgbClr val="FF0000"/>
                </a:solidFill>
              </a:rPr>
              <a:t>нн</a:t>
            </a:r>
            <a:r>
              <a:rPr lang="ru-RU" sz="3200" b="1" dirty="0">
                <a:solidFill>
                  <a:srgbClr val="0070C0"/>
                </a:solidFill>
              </a:rPr>
              <a:t>а, кла</a:t>
            </a:r>
            <a:r>
              <a:rPr lang="ru-RU" sz="3200" b="1" dirty="0">
                <a:solidFill>
                  <a:srgbClr val="FF0000"/>
                </a:solidFill>
              </a:rPr>
              <a:t>сс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сс</a:t>
            </a:r>
            <a:r>
              <a:rPr lang="ru-RU" sz="3200" b="1" dirty="0">
                <a:solidFill>
                  <a:srgbClr val="0070C0"/>
                </a:solidFill>
              </a:rPr>
              <a:t>ора, те</a:t>
            </a:r>
            <a:r>
              <a:rPr lang="ru-RU" sz="3200" b="1" dirty="0">
                <a:solidFill>
                  <a:srgbClr val="FF0000"/>
                </a:solidFill>
              </a:rPr>
              <a:t>нн</a:t>
            </a:r>
            <a:r>
              <a:rPr lang="ru-RU" sz="3200" b="1" dirty="0">
                <a:solidFill>
                  <a:srgbClr val="0070C0"/>
                </a:solidFill>
              </a:rPr>
              <a:t>ис и ра</a:t>
            </a:r>
            <a:r>
              <a:rPr lang="ru-RU" sz="3200" b="1" dirty="0">
                <a:solidFill>
                  <a:srgbClr val="FF0000"/>
                </a:solidFill>
              </a:rPr>
              <a:t>сс</a:t>
            </a:r>
            <a:r>
              <a:rPr lang="ru-RU" sz="3200" b="1" dirty="0">
                <a:solidFill>
                  <a:srgbClr val="0070C0"/>
                </a:solidFill>
              </a:rPr>
              <a:t>каз,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па</a:t>
            </a:r>
            <a:r>
              <a:rPr lang="ru-RU" sz="3200" b="1" dirty="0">
                <a:solidFill>
                  <a:srgbClr val="FF0000"/>
                </a:solidFill>
              </a:rPr>
              <a:t>сс</a:t>
            </a:r>
            <a:r>
              <a:rPr lang="ru-RU" sz="3200" b="1" dirty="0">
                <a:solidFill>
                  <a:srgbClr val="0070C0"/>
                </a:solidFill>
              </a:rPr>
              <a:t>ажир, пе</a:t>
            </a:r>
            <a:r>
              <a:rPr lang="ru-RU" sz="3200" b="1" dirty="0">
                <a:solidFill>
                  <a:srgbClr val="FF0000"/>
                </a:solidFill>
              </a:rPr>
              <a:t>рр</a:t>
            </a:r>
            <a:r>
              <a:rPr lang="ru-RU" sz="3200" b="1" dirty="0">
                <a:solidFill>
                  <a:srgbClr val="0070C0"/>
                </a:solidFill>
              </a:rPr>
              <a:t>он, програ</a:t>
            </a:r>
            <a:r>
              <a:rPr lang="ru-RU" sz="3200" b="1" dirty="0">
                <a:solidFill>
                  <a:srgbClr val="FF0000"/>
                </a:solidFill>
              </a:rPr>
              <a:t>мм</a:t>
            </a:r>
            <a:r>
              <a:rPr lang="ru-RU" sz="3200" b="1" dirty="0">
                <a:solidFill>
                  <a:srgbClr val="0070C0"/>
                </a:solidFill>
              </a:rPr>
              <a:t>а.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Мы слова такие слышим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и с двойной согласной пишем.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7090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08112"/>
          </a:xfrm>
        </p:spPr>
        <p:txBody>
          <a:bodyPr>
            <a:normAutofit/>
          </a:bodyPr>
          <a:lstStyle/>
          <a:p>
            <a:r>
              <a:rPr lang="ru-RU" b="1" i="1" dirty="0"/>
              <a:t>БЛАГОДАРЮ ЗА РАБОТУ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4" y="1196752"/>
            <a:ext cx="6400800" cy="3832449"/>
          </a:xfrm>
        </p:spPr>
        <p:txBody>
          <a:bodyPr>
            <a:noAutofit/>
          </a:bodyPr>
          <a:lstStyle/>
          <a:p>
            <a:r>
              <a:rPr lang="ru-RU" sz="4400" b="1" i="1" dirty="0"/>
              <a:t>а</a:t>
            </a:r>
            <a:r>
              <a:rPr lang="ru-RU" sz="4400" b="1" i="1" dirty="0" smtClean="0">
                <a:solidFill>
                  <a:srgbClr val="7030A0"/>
                </a:solidFill>
              </a:rPr>
              <a:t>кк</a:t>
            </a:r>
            <a:r>
              <a:rPr lang="ru-RU" sz="4400" b="1" i="1" dirty="0" smtClean="0"/>
              <a:t>уратных ,</a:t>
            </a:r>
          </a:p>
          <a:p>
            <a:r>
              <a:rPr lang="ru-RU" sz="4400" b="1" i="1" dirty="0"/>
              <a:t>о</a:t>
            </a:r>
            <a:r>
              <a:rPr lang="ru-RU" sz="4400" b="1" i="1" dirty="0" smtClean="0"/>
              <a:t>бразова</a:t>
            </a:r>
            <a:r>
              <a:rPr lang="ru-RU" sz="4400" b="1" i="1" dirty="0" smtClean="0">
                <a:solidFill>
                  <a:srgbClr val="7030A0"/>
                </a:solidFill>
              </a:rPr>
              <a:t>нн</a:t>
            </a:r>
            <a:r>
              <a:rPr lang="ru-RU" sz="4400" b="1" i="1" dirty="0" smtClean="0"/>
              <a:t>ых,</a:t>
            </a:r>
          </a:p>
          <a:p>
            <a:r>
              <a:rPr lang="ru-RU" sz="4400" b="1" i="1" dirty="0"/>
              <a:t>воспита</a:t>
            </a:r>
            <a:r>
              <a:rPr lang="ru-RU" sz="4400" b="1" i="1" dirty="0">
                <a:solidFill>
                  <a:srgbClr val="7030A0"/>
                </a:solidFill>
              </a:rPr>
              <a:t>нн</a:t>
            </a:r>
            <a:r>
              <a:rPr lang="ru-RU" sz="4400" b="1" i="1" dirty="0"/>
              <a:t>ых</a:t>
            </a:r>
            <a:endParaRPr lang="ru-RU" sz="4400" b="1" i="1" dirty="0" smtClean="0"/>
          </a:p>
          <a:p>
            <a:r>
              <a:rPr lang="ru-RU" sz="4400" b="1" i="1" dirty="0"/>
              <a:t>д</a:t>
            </a:r>
            <a:r>
              <a:rPr lang="ru-RU" sz="4400" b="1" i="1" dirty="0" smtClean="0"/>
              <a:t>исциплинирова</a:t>
            </a:r>
            <a:r>
              <a:rPr lang="ru-RU" sz="4400" b="1" i="1" dirty="0" smtClean="0">
                <a:solidFill>
                  <a:srgbClr val="7030A0"/>
                </a:solidFill>
              </a:rPr>
              <a:t>нн</a:t>
            </a:r>
            <a:r>
              <a:rPr lang="ru-RU" sz="4400" b="1" i="1" dirty="0" smtClean="0"/>
              <a:t>ых, </a:t>
            </a:r>
          </a:p>
          <a:p>
            <a:r>
              <a:rPr lang="ru-RU" sz="4400" b="1" i="1" dirty="0" smtClean="0"/>
              <a:t>второкла</a:t>
            </a:r>
            <a:r>
              <a:rPr lang="ru-RU" sz="4400" b="1" i="1" dirty="0" smtClean="0">
                <a:solidFill>
                  <a:srgbClr val="7030A0"/>
                </a:solidFill>
              </a:rPr>
              <a:t>сс</a:t>
            </a:r>
            <a:r>
              <a:rPr lang="ru-RU" sz="4400" b="1" i="1" dirty="0" smtClean="0"/>
              <a:t>ников.</a:t>
            </a:r>
            <a:endParaRPr lang="ru-RU" sz="4400" b="1" i="1" dirty="0"/>
          </a:p>
        </p:txBody>
      </p:sp>
      <p:pic>
        <p:nvPicPr>
          <p:cNvPr id="4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0196">
            <a:off x="4243341" y="5807759"/>
            <a:ext cx="967289" cy="11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3386">
            <a:off x="2887046" y="5586771"/>
            <a:ext cx="1091170" cy="1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1348461" y="5326961"/>
            <a:ext cx="1333822" cy="15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143515" y="5483066"/>
            <a:ext cx="1091170" cy="1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5482550" y="6026362"/>
            <a:ext cx="757248" cy="8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6538630" y="6140644"/>
            <a:ext cx="596589" cy="6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7424384" y="6099278"/>
            <a:ext cx="664940" cy="7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8205280" y="6021918"/>
            <a:ext cx="799203" cy="9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6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7800" b="1" i="1" dirty="0" smtClean="0"/>
              <a:t>снег</a:t>
            </a:r>
          </a:p>
          <a:p>
            <a:r>
              <a:rPr lang="ru-RU" sz="7800" b="1" i="1" dirty="0"/>
              <a:t>стужа</a:t>
            </a:r>
            <a:r>
              <a:rPr lang="ru-RU" sz="7800" b="1" i="1" dirty="0" smtClean="0"/>
              <a:t> </a:t>
            </a:r>
          </a:p>
          <a:p>
            <a:r>
              <a:rPr lang="ru-RU" sz="7800" b="1" i="1" dirty="0"/>
              <a:t>с</a:t>
            </a:r>
            <a:r>
              <a:rPr lang="ru-RU" sz="7800" b="1" i="1" dirty="0" smtClean="0"/>
              <a:t>угроб</a:t>
            </a:r>
          </a:p>
          <a:p>
            <a:r>
              <a:rPr lang="ru-RU" sz="7800" b="1" i="1" dirty="0" smtClean="0"/>
              <a:t>снежинка</a:t>
            </a:r>
          </a:p>
          <a:p>
            <a:r>
              <a:rPr lang="ru-RU" sz="7800" b="1" i="1" dirty="0" smtClean="0"/>
              <a:t>снеговик</a:t>
            </a:r>
            <a:endParaRPr lang="ru-RU" sz="7800" b="1" dirty="0"/>
          </a:p>
          <a:p>
            <a:endParaRPr lang="ru-RU" sz="7200" dirty="0"/>
          </a:p>
        </p:txBody>
      </p:sp>
      <p:pic>
        <p:nvPicPr>
          <p:cNvPr id="1026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1554482" y="475189"/>
            <a:ext cx="1091170" cy="1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530232" y="2193625"/>
            <a:ext cx="1184076" cy="13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1180035" y="4272073"/>
            <a:ext cx="137469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6373485" y="603366"/>
            <a:ext cx="1156247" cy="13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7560511" y="2407901"/>
            <a:ext cx="1073462" cy="1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7044230" y="4416088"/>
            <a:ext cx="137469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9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4016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 У С Т А Б 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ПЕРЕСТАВЬТЕ БУКВЫ ТАК,</a:t>
            </a:r>
            <a:br>
              <a:rPr lang="ru-RU" dirty="0" smtClean="0"/>
            </a:br>
            <a:r>
              <a:rPr lang="ru-RU" dirty="0" smtClean="0"/>
              <a:t> ЧТОБЫ ПОЛУЧИЛОСЬ СЛОВО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4016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</a:rPr>
              <a:t>С У Б </a:t>
            </a:r>
            <a:r>
              <a:rPr lang="ru-RU" sz="9600" b="1" dirty="0" err="1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</a:rPr>
              <a:t> О Т 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endParaRPr lang="ru-RU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ПЕРЕСТАВЬТЕ БУКВЫ ТАК,</a:t>
            </a:r>
            <a:br>
              <a:rPr lang="ru-RU" dirty="0" smtClean="0"/>
            </a:br>
            <a:r>
              <a:rPr lang="ru-RU" dirty="0" smtClean="0"/>
              <a:t> ЧТОБЫ ПОЛУЧИЛОСЬ СЛОВО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29309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ШЕСТОЙ ДЕНЬ НЕДЕЛИ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5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1" cy="4065315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Иному что ни день, то и су</a:t>
            </a:r>
            <a:r>
              <a:rPr lang="ru-RU" sz="3600" b="1" i="1" u="sng" dirty="0" smtClean="0"/>
              <a:t>бб</a:t>
            </a:r>
            <a:r>
              <a:rPr lang="ru-RU" sz="3600" b="1" i="1" dirty="0" smtClean="0"/>
              <a:t>ота.</a:t>
            </a:r>
          </a:p>
          <a:p>
            <a:endParaRPr lang="ru-RU" sz="3600" b="1" i="1" dirty="0"/>
          </a:p>
          <a:p>
            <a:r>
              <a:rPr lang="ru-RU" sz="3600" b="1" i="1" dirty="0" smtClean="0"/>
              <a:t>В су</a:t>
            </a:r>
            <a:r>
              <a:rPr lang="ru-RU" sz="3600" b="1" i="1" u="sng" dirty="0" smtClean="0"/>
              <a:t>бб</a:t>
            </a:r>
            <a:r>
              <a:rPr lang="ru-RU" sz="3600" b="1" i="1" dirty="0" smtClean="0"/>
              <a:t>оту - на работу, в воскресенье – на веселье.</a:t>
            </a:r>
          </a:p>
          <a:p>
            <a:endParaRPr lang="ru-RU" sz="3600" b="1" i="1" dirty="0"/>
          </a:p>
          <a:p>
            <a:r>
              <a:rPr lang="ru-RU" sz="3600" b="1" i="1" dirty="0" smtClean="0"/>
              <a:t>Из-под пятницы су</a:t>
            </a:r>
            <a:r>
              <a:rPr lang="ru-RU" sz="3600" b="1" i="1" u="sng" dirty="0" smtClean="0"/>
              <a:t>бб</a:t>
            </a:r>
            <a:r>
              <a:rPr lang="ru-RU" sz="3600" b="1" i="1" dirty="0" smtClean="0"/>
              <a:t>ота видна.</a:t>
            </a: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 О С Л О В И Ц 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001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3755" y="332656"/>
            <a:ext cx="8964488" cy="1224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ВОЖЖИ - ремни, верёвки для управления</a:t>
            </a:r>
          </a:p>
          <a:p>
            <a:pPr marL="0" indent="0" algn="ctr">
              <a:buNone/>
            </a:pPr>
            <a:r>
              <a:rPr lang="ru-RU" sz="3600" b="1" dirty="0" smtClean="0"/>
              <a:t> лошадью в упряжи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60338"/>
            <a:ext cx="8229600" cy="177990"/>
          </a:xfrm>
        </p:spPr>
        <p:txBody>
          <a:bodyPr>
            <a:normAutofit fontScale="90000"/>
          </a:bodyPr>
          <a:lstStyle/>
          <a:p>
            <a:endParaRPr lang="ru-RU" sz="7200" b="1" dirty="0"/>
          </a:p>
        </p:txBody>
      </p:sp>
      <p:sp>
        <p:nvSpPr>
          <p:cNvPr id="4" name="AutoShape 2" descr="ÐÐ°ÑÑÐ¸Ð½ÐºÐ¸ Ð¿Ð¾ Ð·Ð°Ð¿ÑÐ¾ÑÑ ÐºÐ°ÑÑÐ¸Ð½ÐºÐ° Ð²Ð¾Ð¶Ð¶Ð¸ Ð´Ð»Ñ Ð»Ð¾ÑÐ°Ð´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Ð°ÑÑÐ¸Ð½ÐºÐ¸ Ð¿Ð¾ Ð·Ð°Ð¿ÑÐ¾ÑÑ Ð²Ð¾Ð¶Ð¶Ð¸ ÑÑÐ¾Ð¹ÐºÐ° Ð»Ð¾ÑÐ°Ð´ÐµÐ¹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3134"/>
            <a:ext cx="7556830" cy="51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1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576" y="312738"/>
            <a:ext cx="8880920" cy="1964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ПЕРРОН - </a:t>
            </a:r>
            <a:r>
              <a:rPr lang="ru-RU" sz="3600" b="1" dirty="0"/>
              <a:t>пассажирская </a:t>
            </a:r>
            <a:r>
              <a:rPr lang="ru-RU" sz="3600" b="1" dirty="0" smtClean="0"/>
              <a:t>платформа  </a:t>
            </a:r>
          </a:p>
          <a:p>
            <a:pPr marL="0" indent="0" algn="ctr">
              <a:buNone/>
            </a:pPr>
            <a:r>
              <a:rPr lang="ru-RU" sz="3600" b="1" dirty="0" smtClean="0"/>
              <a:t>на вокзале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60337"/>
            <a:ext cx="8229600" cy="177991"/>
          </a:xfrm>
        </p:spPr>
        <p:txBody>
          <a:bodyPr>
            <a:normAutofit fontScale="90000"/>
          </a:bodyPr>
          <a:lstStyle/>
          <a:p>
            <a:endParaRPr lang="ru-RU" sz="7200" b="1" dirty="0"/>
          </a:p>
        </p:txBody>
      </p:sp>
      <p:sp>
        <p:nvSpPr>
          <p:cNvPr id="4" name="AutoShape 2" descr="ÐÐ°ÑÑÐ¸Ð½ÐºÐ¸ Ð¿Ð¾ Ð·Ð°Ð¿ÑÐ¾ÑÑ ÐºÐ°ÑÑÐ¸Ð½ÐºÐ° Ð¿ÐµÑÑ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ºÐ°ÑÑÐ¸Ð½ÐºÐ° Ð¿ÐµÑÑÐ¾Ð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34915" cy="48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2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</a:rPr>
              <a:t>Римма</a:t>
            </a:r>
            <a:r>
              <a:rPr lang="ru-RU" sz="3200" b="1" dirty="0" smtClean="0">
                <a:solidFill>
                  <a:srgbClr val="002060"/>
                </a:solidFill>
              </a:rPr>
              <a:t> читала </a:t>
            </a:r>
            <a:r>
              <a:rPr lang="ru-RU" sz="3200" b="1" i="1" dirty="0" smtClean="0">
                <a:solidFill>
                  <a:srgbClr val="002060"/>
                </a:solidFill>
              </a:rPr>
              <a:t>рассказ </a:t>
            </a:r>
            <a:r>
              <a:rPr lang="ru-RU" sz="3200" b="1" dirty="0" smtClean="0">
                <a:solidFill>
                  <a:srgbClr val="002060"/>
                </a:solidFill>
              </a:rPr>
              <a:t>Виталия Бианки о природе.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44825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Кирилл</a:t>
            </a:r>
            <a:r>
              <a:rPr lang="ru-RU" sz="3200" b="1" dirty="0" smtClean="0">
                <a:solidFill>
                  <a:srgbClr val="002060"/>
                </a:solidFill>
              </a:rPr>
              <a:t> учил стихотворение о </a:t>
            </a:r>
            <a:r>
              <a:rPr lang="ru-RU" sz="3200" b="1" i="1" dirty="0" smtClean="0">
                <a:solidFill>
                  <a:srgbClr val="002060"/>
                </a:solidFill>
              </a:rPr>
              <a:t>России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14211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Дети любят свой родной </a:t>
            </a:r>
            <a:r>
              <a:rPr lang="ru-RU" sz="3200" b="1" i="1" dirty="0" smtClean="0">
                <a:solidFill>
                  <a:srgbClr val="002060"/>
                </a:solidFill>
              </a:rPr>
              <a:t>русский </a:t>
            </a:r>
            <a:r>
              <a:rPr lang="ru-RU" sz="3200" b="1" dirty="0" smtClean="0">
                <a:solidFill>
                  <a:srgbClr val="002060"/>
                </a:solidFill>
              </a:rPr>
              <a:t>язык.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89040"/>
            <a:ext cx="92525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1 уровень </a:t>
            </a:r>
            <a:r>
              <a:rPr lang="ru-RU" sz="2800" dirty="0" smtClean="0">
                <a:solidFill>
                  <a:srgbClr val="0070C0"/>
                </a:solidFill>
              </a:rPr>
              <a:t>Выписать </a:t>
            </a:r>
            <a:r>
              <a:rPr lang="ru-RU" sz="2800" dirty="0">
                <a:solidFill>
                  <a:srgbClr val="0070C0"/>
                </a:solidFill>
              </a:rPr>
              <a:t>из данных предложений  слова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с </a:t>
            </a:r>
            <a:r>
              <a:rPr lang="ru-RU" sz="2800" dirty="0">
                <a:solidFill>
                  <a:srgbClr val="0070C0"/>
                </a:solidFill>
              </a:rPr>
              <a:t>удвоенными согласными, подчеркнуть эту орфограмму.</a:t>
            </a:r>
          </a:p>
          <a:p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41168"/>
            <a:ext cx="9252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2 уровень </a:t>
            </a:r>
            <a:r>
              <a:rPr lang="ru-RU" sz="2800" dirty="0" smtClean="0">
                <a:solidFill>
                  <a:srgbClr val="0070C0"/>
                </a:solidFill>
              </a:rPr>
              <a:t>Выписать </a:t>
            </a:r>
            <a:r>
              <a:rPr lang="ru-RU" sz="2800" dirty="0">
                <a:solidFill>
                  <a:srgbClr val="0070C0"/>
                </a:solidFill>
              </a:rPr>
              <a:t>из данных предложений  слова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с удвоенными согласными, разделить их черточкой </a:t>
            </a: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для </a:t>
            </a:r>
            <a:r>
              <a:rPr lang="ru-RU" sz="2800" dirty="0">
                <a:solidFill>
                  <a:srgbClr val="0070C0"/>
                </a:solidFill>
              </a:rPr>
              <a:t>переноса.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САМОСТОЯТЕЛЬНАЯ  РАБОТА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8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26064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</a:rPr>
              <a:t>Проверка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</a:rPr>
              <a:t>1 </a:t>
            </a:r>
            <a:r>
              <a:rPr lang="ru-RU" sz="3200" u="sng" dirty="0">
                <a:solidFill>
                  <a:srgbClr val="002060"/>
                </a:solidFill>
              </a:rPr>
              <a:t>уровень</a:t>
            </a:r>
            <a:r>
              <a:rPr lang="ru-RU" sz="3200" dirty="0">
                <a:solidFill>
                  <a:srgbClr val="002060"/>
                </a:solidFill>
              </a:rPr>
              <a:t>   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Ри</a:t>
            </a:r>
            <a:r>
              <a:rPr lang="ru-RU" sz="3200" b="1" i="1" u="sng" dirty="0">
                <a:solidFill>
                  <a:srgbClr val="002060"/>
                </a:solidFill>
              </a:rPr>
              <a:t>мм</a:t>
            </a:r>
            <a:r>
              <a:rPr lang="ru-RU" sz="3200" b="1" i="1" dirty="0">
                <a:solidFill>
                  <a:srgbClr val="002060"/>
                </a:solidFill>
              </a:rPr>
              <a:t>а, ра</a:t>
            </a:r>
            <a:r>
              <a:rPr lang="ru-RU" sz="3200" b="1" i="1" u="sng" dirty="0">
                <a:solidFill>
                  <a:srgbClr val="002060"/>
                </a:solidFill>
              </a:rPr>
              <a:t>сс</a:t>
            </a:r>
            <a:r>
              <a:rPr lang="ru-RU" sz="3200" b="1" i="1" dirty="0">
                <a:solidFill>
                  <a:srgbClr val="002060"/>
                </a:solidFill>
              </a:rPr>
              <a:t>каз, Кири</a:t>
            </a:r>
            <a:r>
              <a:rPr lang="ru-RU" sz="3200" b="1" i="1" u="sng" dirty="0">
                <a:solidFill>
                  <a:srgbClr val="002060"/>
                </a:solidFill>
              </a:rPr>
              <a:t>лл</a:t>
            </a:r>
            <a:r>
              <a:rPr lang="ru-RU" sz="3200" b="1" i="1" dirty="0">
                <a:solidFill>
                  <a:srgbClr val="002060"/>
                </a:solidFill>
              </a:rPr>
              <a:t>, Ро</a:t>
            </a:r>
            <a:r>
              <a:rPr lang="ru-RU" sz="3200" b="1" i="1" u="sng" dirty="0">
                <a:solidFill>
                  <a:srgbClr val="002060"/>
                </a:solidFill>
              </a:rPr>
              <a:t>сс</a:t>
            </a:r>
            <a:r>
              <a:rPr lang="ru-RU" sz="3200" b="1" i="1" dirty="0">
                <a:solidFill>
                  <a:srgbClr val="002060"/>
                </a:solidFill>
              </a:rPr>
              <a:t>ии, ру</a:t>
            </a:r>
            <a:r>
              <a:rPr lang="ru-RU" sz="3200" b="1" i="1" u="sng" dirty="0">
                <a:solidFill>
                  <a:srgbClr val="002060"/>
                </a:solidFill>
              </a:rPr>
              <a:t>сс</a:t>
            </a:r>
            <a:r>
              <a:rPr lang="ru-RU" sz="3200" b="1" i="1" dirty="0">
                <a:solidFill>
                  <a:srgbClr val="002060"/>
                </a:solidFill>
              </a:rPr>
              <a:t>кий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429000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</a:rPr>
              <a:t>2 уровень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Ри</a:t>
            </a:r>
            <a:r>
              <a:rPr lang="ru-RU" sz="3200" b="1" i="1" u="sng" dirty="0">
                <a:solidFill>
                  <a:srgbClr val="002060"/>
                </a:solidFill>
              </a:rPr>
              <a:t>м-</a:t>
            </a:r>
            <a:r>
              <a:rPr lang="ru-RU" sz="3200" b="1" i="1" u="sng" dirty="0" err="1">
                <a:solidFill>
                  <a:srgbClr val="002060"/>
                </a:solidFill>
              </a:rPr>
              <a:t>м</a:t>
            </a:r>
            <a:r>
              <a:rPr lang="ru-RU" sz="3200" b="1" i="1" dirty="0" err="1">
                <a:solidFill>
                  <a:srgbClr val="002060"/>
                </a:solidFill>
              </a:rPr>
              <a:t>а</a:t>
            </a:r>
            <a:r>
              <a:rPr lang="ru-RU" sz="3200" b="1" i="1" dirty="0">
                <a:solidFill>
                  <a:srgbClr val="002060"/>
                </a:solidFill>
              </a:rPr>
              <a:t>, ра</a:t>
            </a:r>
            <a:r>
              <a:rPr lang="ru-RU" sz="3200" b="1" i="1" u="sng" dirty="0">
                <a:solidFill>
                  <a:srgbClr val="002060"/>
                </a:solidFill>
              </a:rPr>
              <a:t>с-с</a:t>
            </a:r>
            <a:r>
              <a:rPr lang="ru-RU" sz="3200" b="1" i="1" dirty="0">
                <a:solidFill>
                  <a:srgbClr val="002060"/>
                </a:solidFill>
              </a:rPr>
              <a:t>каз, Ки-</a:t>
            </a:r>
            <a:r>
              <a:rPr lang="ru-RU" sz="3200" b="1" i="1" dirty="0" err="1">
                <a:solidFill>
                  <a:srgbClr val="002060"/>
                </a:solidFill>
              </a:rPr>
              <a:t>ри</a:t>
            </a:r>
            <a:r>
              <a:rPr lang="ru-RU" sz="3200" b="1" i="1" u="sng" dirty="0" err="1">
                <a:solidFill>
                  <a:srgbClr val="002060"/>
                </a:solidFill>
              </a:rPr>
              <a:t>лл</a:t>
            </a:r>
            <a:r>
              <a:rPr lang="ru-RU" sz="3200" b="1" i="1" dirty="0">
                <a:solidFill>
                  <a:srgbClr val="002060"/>
                </a:solidFill>
              </a:rPr>
              <a:t>, Ро</a:t>
            </a:r>
            <a:r>
              <a:rPr lang="ru-RU" sz="3200" b="1" i="1" u="sng" dirty="0">
                <a:solidFill>
                  <a:srgbClr val="002060"/>
                </a:solidFill>
              </a:rPr>
              <a:t>с-с</a:t>
            </a:r>
            <a:r>
              <a:rPr lang="ru-RU" sz="3200" b="1" i="1" dirty="0">
                <a:solidFill>
                  <a:srgbClr val="002060"/>
                </a:solidFill>
              </a:rPr>
              <a:t>ии, ру</a:t>
            </a:r>
            <a:r>
              <a:rPr lang="ru-RU" sz="3200" b="1" i="1" u="sng" dirty="0">
                <a:solidFill>
                  <a:srgbClr val="002060"/>
                </a:solidFill>
              </a:rPr>
              <a:t>с-</a:t>
            </a:r>
            <a:r>
              <a:rPr lang="ru-RU" sz="3200" b="1" i="1" u="sng" dirty="0" err="1">
                <a:solidFill>
                  <a:srgbClr val="002060"/>
                </a:solidFill>
              </a:rPr>
              <a:t>с</a:t>
            </a:r>
            <a:r>
              <a:rPr lang="ru-RU" sz="3200" b="1" i="1" dirty="0" err="1">
                <a:solidFill>
                  <a:srgbClr val="002060"/>
                </a:solidFill>
              </a:rPr>
              <a:t>кий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u="sng" dirty="0">
              <a:solidFill>
                <a:srgbClr val="002060"/>
              </a:solidFill>
            </a:endParaRPr>
          </a:p>
        </p:txBody>
      </p:sp>
      <p:pic>
        <p:nvPicPr>
          <p:cNvPr id="7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7862344" y="3240910"/>
            <a:ext cx="1091170" cy="1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6490679" y="5549314"/>
            <a:ext cx="1091170" cy="1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5018535" y="5483066"/>
            <a:ext cx="1091170" cy="1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ÑÐ½ÐµÐ¶Ð¸Ð½ÐºÐ¸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2424">
            <a:off x="7714814" y="4807919"/>
            <a:ext cx="1091170" cy="12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5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321</TotalTime>
  <Words>290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     Выполнила:  учитель начальных классов   МОБУ «  Митинская ОШ»   Плохова Ирина  Вячеславовна.</vt:lpstr>
      <vt:lpstr>Слайд 2</vt:lpstr>
      <vt:lpstr>ПЕРЕСТАВЬТЕ БУКВЫ ТАК,  ЧТОБЫ ПОЛУЧИЛОСЬ СЛОВО</vt:lpstr>
      <vt:lpstr>ПЕРЕСТАВЬТЕ БУКВЫ ТАК,  ЧТОБЫ ПОЛУЧИЛОСЬ СЛОВО</vt:lpstr>
      <vt:lpstr>П О С Л О В И Ц Ы</vt:lpstr>
      <vt:lpstr>Слайд 6</vt:lpstr>
      <vt:lpstr>Слайд 7</vt:lpstr>
      <vt:lpstr>Слайд 8</vt:lpstr>
      <vt:lpstr>Слайд 9</vt:lpstr>
      <vt:lpstr>Графический диктант        +   -</vt:lpstr>
      <vt:lpstr>ПРИЕМ РЕФЛЕКСИИ  «ВЫБОР»</vt:lpstr>
      <vt:lpstr>П А М Я Т К А</vt:lpstr>
      <vt:lpstr>БЛАГОДАРЮ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Дом</cp:lastModifiedBy>
  <cp:revision>29</cp:revision>
  <dcterms:created xsi:type="dcterms:W3CDTF">2018-12-05T16:35:37Z</dcterms:created>
  <dcterms:modified xsi:type="dcterms:W3CDTF">2021-07-02T08:01:48Z</dcterms:modified>
</cp:coreProperties>
</file>