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1" r:id="rId5"/>
    <p:sldId id="262" r:id="rId6"/>
    <p:sldId id="289" r:id="rId7"/>
    <p:sldId id="263" r:id="rId8"/>
    <p:sldId id="282" r:id="rId9"/>
    <p:sldId id="290" r:id="rId10"/>
    <p:sldId id="264" r:id="rId11"/>
    <p:sldId id="28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8" r:id="rId21"/>
    <p:sldId id="279" r:id="rId22"/>
    <p:sldId id="277" r:id="rId23"/>
    <p:sldId id="280" r:id="rId24"/>
    <p:sldId id="267" r:id="rId25"/>
    <p:sldId id="291" r:id="rId26"/>
    <p:sldId id="266" r:id="rId27"/>
    <p:sldId id="286" r:id="rId28"/>
    <p:sldId id="287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D60093"/>
    <a:srgbClr val="6939EF"/>
    <a:srgbClr val="AF0707"/>
    <a:srgbClr val="550B42"/>
    <a:srgbClr val="591907"/>
    <a:srgbClr val="4D1346"/>
    <a:srgbClr val="0032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Любите ли вы молоко?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7.7318076932227753E-2"/>
          <c:y val="6.694560669456065E-2"/>
          <c:w val="0.872712134548142"/>
          <c:h val="0.781538343271936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0.87000000000000566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rgbClr val="D60093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val>
        </c:ser>
        <c:dLbls>
          <c:showVal val="1"/>
        </c:dLbls>
        <c:axId val="37759232"/>
        <c:axId val="55915264"/>
      </c:barChart>
      <c:catAx>
        <c:axId val="3775923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5915264"/>
        <c:crosses val="autoZero"/>
        <c:auto val="1"/>
        <c:lblAlgn val="ctr"/>
        <c:lblOffset val="100"/>
      </c:catAx>
      <c:valAx>
        <c:axId val="5591526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3775923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29034120734908525"/>
          <c:y val="0.89805253682132669"/>
          <c:w val="0.41931740614334767"/>
          <c:h val="0.1019474631786729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spPr>
    <a:solidFill>
      <a:srgbClr val="8064A2">
        <a:lumMod val="40000"/>
        <a:lumOff val="60000"/>
      </a:srgbClr>
    </a:solidFill>
    <a:effectLst>
      <a:innerShdw blurRad="63500" dist="50800" dir="13500000">
        <a:prstClr val="black">
          <a:alpha val="50000"/>
        </a:prstClr>
      </a:inn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Полезно ли молоко? </a:t>
            </a:r>
          </a:p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(ответы детей)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Полезно ли молоко? (ответы детей)</c:v>
                </c:pt>
              </c:strCache>
            </c:strRef>
          </c:tx>
          <c:spPr>
            <a:solidFill>
              <a:srgbClr val="D60093"/>
            </a:solidFill>
          </c:spPr>
          <c:explosion val="25"/>
          <c:dPt>
            <c:idx val="1"/>
            <c:spPr>
              <a:solidFill>
                <a:srgbClr val="FFFF00"/>
              </a:solidFill>
            </c:spPr>
          </c:dPt>
          <c:dLbls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7.0000000000000021E-2</c:v>
                </c:pt>
              </c:numCache>
            </c:numRef>
          </c:val>
        </c:ser>
        <c:dLbls>
          <c:showVal val="1"/>
        </c:dLbls>
      </c:pie3DChart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effectLst>
      <a:innerShdw blurRad="63500" dist="50800" dir="18900000">
        <a:prstClr val="black">
          <a:alpha val="50000"/>
        </a:prstClr>
      </a:inn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Полезно ли молоко? </a:t>
            </a:r>
          </a:p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(ответы взрослых)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Полезно ли молоко? (ответы взрослых)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</c:pie3DChart>
      <c:spPr>
        <a:solidFill>
          <a:srgbClr val="FFFFCC"/>
        </a:solidFill>
      </c:spPr>
    </c:plotArea>
    <c:legend>
      <c:legendPos val="r"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effectLst>
      <a:innerShdw blurRad="63500" dist="50800" dir="8100000">
        <a:prstClr val="black">
          <a:alpha val="50000"/>
        </a:prstClr>
      </a:innerShdw>
    </a:effec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Bookman Old Style" pitchFamily="18" charset="0"/>
              </a:rPr>
              <a:t>Любят потому </a:t>
            </a:r>
            <a:r>
              <a:rPr lang="ru-RU" sz="2400" dirty="0">
                <a:latin typeface="Bookman Old Style" pitchFamily="18" charset="0"/>
              </a:rPr>
              <a:t>что: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Потому что:</c:v>
                </c:pt>
              </c:strCache>
            </c:strRef>
          </c:tx>
          <c:dPt>
            <c:idx val="0"/>
            <c:spPr>
              <a:solidFill>
                <a:srgbClr val="550B42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Молоко вкусное</c:v>
                </c:pt>
                <c:pt idx="1">
                  <c:v>Полезное</c:v>
                </c:pt>
                <c:pt idx="2">
                  <c:v>Дает здоровье</c:v>
                </c:pt>
                <c:pt idx="3">
                  <c:v>Укрепляет кости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0.64000000000000623</c:v>
                </c:pt>
                <c:pt idx="3">
                  <c:v>0.48000000000000032</c:v>
                </c:pt>
              </c:numCache>
            </c:numRef>
          </c:val>
        </c:ser>
        <c:axId val="65848064"/>
        <c:axId val="65849600"/>
      </c:barChart>
      <c:catAx>
        <c:axId val="65848064"/>
        <c:scaling>
          <c:orientation val="minMax"/>
        </c:scaling>
        <c:delete val="1"/>
        <c:axPos val="l"/>
        <c:tickLblPos val="none"/>
        <c:crossAx val="65849600"/>
        <c:crosses val="autoZero"/>
        <c:auto val="1"/>
        <c:lblAlgn val="ctr"/>
        <c:lblOffset val="100"/>
      </c:catAx>
      <c:valAx>
        <c:axId val="6584960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65848064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effectLst>
      <a:innerShdw blurRad="114300">
        <a:prstClr val="black"/>
      </a:inn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Употребление молока</a:t>
            </a:r>
          </a:p>
        </c:rich>
      </c:tx>
    </c:title>
    <c:view3D>
      <c:rAngAx val="1"/>
    </c:view3D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Каждый день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Каждый день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0.53</c:v>
                </c:pt>
                <c:pt idx="1">
                  <c:v>0.4</c:v>
                </c:pt>
                <c:pt idx="2">
                  <c:v>7.0000000000000021E-2</c:v>
                </c:pt>
              </c:numCache>
            </c:numRef>
          </c:val>
        </c:ser>
        <c:dLbls>
          <c:showVal val="1"/>
        </c:dLbls>
        <c:shape val="cylinder"/>
        <c:axId val="65988480"/>
        <c:axId val="65990016"/>
        <c:axId val="0"/>
      </c:bar3DChart>
      <c:catAx>
        <c:axId val="65988480"/>
        <c:scaling>
          <c:orientation val="minMax"/>
        </c:scaling>
        <c:axPos val="l"/>
        <c:majorGridlines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990016"/>
        <c:crosses val="autoZero"/>
        <c:auto val="1"/>
        <c:lblAlgn val="ctr"/>
        <c:lblOffset val="100"/>
      </c:catAx>
      <c:valAx>
        <c:axId val="6599001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98848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effectLst>
      <a:innerShdw blurRad="63500" dist="50800" dir="5400000">
        <a:prstClr val="black">
          <a:alpha val="50000"/>
        </a:prstClr>
      </a:innerShdw>
    </a:effectLst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Какой жирности пьете?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жирности пьете?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6939EF"/>
              </a:solidFill>
            </c:spPr>
          </c:dPt>
          <c:dPt>
            <c:idx val="2"/>
            <c:spPr>
              <a:solidFill>
                <a:srgbClr val="AF0707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3,20%</c:v>
                </c:pt>
                <c:pt idx="1">
                  <c:v>2,50%</c:v>
                </c:pt>
                <c:pt idx="2">
                  <c:v>5%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0.12000000000000002</c:v>
                </c:pt>
                <c:pt idx="2">
                  <c:v>0.15000000000000024</c:v>
                </c:pt>
                <c:pt idx="3">
                  <c:v>0.30000000000000032</c:v>
                </c:pt>
              </c:numCache>
            </c:numRef>
          </c:val>
        </c:ser>
        <c:axId val="66063744"/>
        <c:axId val="66065536"/>
      </c:barChart>
      <c:catAx>
        <c:axId val="66063744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6065536"/>
        <c:crosses val="autoZero"/>
        <c:auto val="1"/>
        <c:lblAlgn val="ctr"/>
        <c:lblOffset val="100"/>
      </c:catAx>
      <c:valAx>
        <c:axId val="660655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063744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c:spPr>
    </c:plotArea>
    <c:plotVisOnly val="1"/>
  </c:chart>
  <c:spPr>
    <a:effectLst>
      <a:innerShdw blurRad="114300">
        <a:prstClr val="black"/>
      </a:innerShdw>
    </a:effectLst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Какую марку молока в вашей семье чаще употребляют в пищу?</a:t>
            </a:r>
          </a:p>
        </c:rich>
      </c:tx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марку молока в вашей семье чаще употребляют в пищу?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Молоко с личного подсобного хозяйства</c:v>
                </c:pt>
                <c:pt idx="1">
                  <c:v>Молоко с фермы села Митино</c:v>
                </c:pt>
                <c:pt idx="2">
                  <c:v>"Ярмолпрод"</c:v>
                </c:pt>
                <c:pt idx="3">
                  <c:v>"Простоквашино"</c:v>
                </c:pt>
                <c:pt idx="4">
                  <c:v>"Домик в деревне"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0.28000000000000008</c:v>
                </c:pt>
                <c:pt idx="1">
                  <c:v>0.34</c:v>
                </c:pt>
                <c:pt idx="2">
                  <c:v>0.2</c:v>
                </c:pt>
                <c:pt idx="3">
                  <c:v>0.12000000000000002</c:v>
                </c:pt>
                <c:pt idx="4">
                  <c:v>6.0000000000000032E-2</c:v>
                </c:pt>
              </c:numCache>
            </c:numRef>
          </c:val>
        </c:ser>
        <c:dLbls>
          <c:showVal val="1"/>
        </c:dLbls>
        <c:shape val="cone"/>
        <c:axId val="66163456"/>
        <c:axId val="66164992"/>
        <c:axId val="66138112"/>
      </c:bar3DChart>
      <c:catAx>
        <c:axId val="66163456"/>
        <c:scaling>
          <c:orientation val="minMax"/>
        </c:scaling>
        <c:delete val="1"/>
        <c:axPos val="b"/>
        <c:tickLblPos val="none"/>
        <c:crossAx val="66164992"/>
        <c:crosses val="autoZero"/>
        <c:auto val="1"/>
        <c:lblAlgn val="ctr"/>
        <c:lblOffset val="100"/>
      </c:catAx>
      <c:valAx>
        <c:axId val="661649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163456"/>
        <c:crosses val="autoZero"/>
        <c:crossBetween val="between"/>
      </c:valAx>
      <c:serAx>
        <c:axId val="66138112"/>
        <c:scaling>
          <c:orientation val="minMax"/>
        </c:scaling>
        <c:delete val="1"/>
        <c:axPos val="b"/>
        <c:tickLblPos val="none"/>
        <c:crossAx val="66164992"/>
        <c:crosses val="autoZero"/>
      </c:serAx>
      <c:spPr>
        <a:solidFill>
          <a:schemeClr val="accent6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legend>
      <c:legendPos val="b"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effectLst>
      <a:innerShdw blurRad="114300">
        <a:prstClr val="black"/>
      </a:innerShdw>
    </a:effectLst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От чего зависит марка молока?</a:t>
            </a:r>
          </a:p>
        </c:rich>
      </c:tx>
      <c:layout>
        <c:manualLayout>
          <c:xMode val="edge"/>
          <c:yMode val="edge"/>
          <c:x val="0.2404808743169399"/>
          <c:y val="4.776119402985091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чего зависит марка молока?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6939EF"/>
              </a:solidFill>
            </c:spPr>
          </c:dPt>
          <c:dPt>
            <c:idx val="2"/>
            <c:spPr>
              <a:solidFill>
                <a:srgbClr val="D60093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От вкуса</c:v>
                </c:pt>
                <c:pt idx="1">
                  <c:v>От цены</c:v>
                </c:pt>
                <c:pt idx="2">
                  <c:v>Все равно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0.14000000000000001</c:v>
                </c:pt>
                <c:pt idx="2">
                  <c:v>0.18000000000000024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spPr>
    <a:effectLst>
      <a:innerShdw blurRad="114300">
        <a:prstClr val="black"/>
      </a:innerShdw>
    </a:effectLst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2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2774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693992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294127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85247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098475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016954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661855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806800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4197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734956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12327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EB2A-5E76-49D2-8184-EC9166F64D9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16DA-FC77-49C8-8197-B16DACF2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16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rgbClr val="002060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ulinarniy.front.ru/napitki/moloko_2.htm" TargetMode="External"/><Relationship Id="rId7" Type="http://schemas.openxmlformats.org/officeDocument/2006/relationships/hyperlink" Target="http://www.oltri.ru/page102.html" TargetMode="External"/><Relationship Id="rId2" Type="http://schemas.openxmlformats.org/officeDocument/2006/relationships/hyperlink" Target="http://www.erudition.ru/referat/ref/id.44852_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lorya.ru/thematic-articles/66-art-00002%20(19" TargetMode="External"/><Relationship Id="rId5" Type="http://schemas.openxmlformats.org/officeDocument/2006/relationships/hyperlink" Target="http://www.kalorya.ru/thematic-articles/66-art-00002" TargetMode="External"/><Relationship Id="rId4" Type="http://schemas.openxmlformats.org/officeDocument/2006/relationships/hyperlink" Target="http://kulinarniy.front.ru/napitki/moloko_2.htm%20(1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86;&#1077;&#1082;&#1090;%20&#1084;&#1086;&#1083;&#1086;&#1082;&#1086;\&#1064;&#1086;&#1091;-&#1043;&#1088;&#1091;&#1087;&#1087;&#1072;%20-&#1059;&#1083;&#1099;&#1073;&#1082;&#1072;-%20-%20&#1059;&#1073;&#1077;&#1078;&#1072;&#1083;&#1086;%20&#1084;&#1086;&#1083;&#1086;&#1082;&#1086;.mp3" TargetMode="Externa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005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МОБУ «</a:t>
            </a:r>
            <a:r>
              <a:rPr lang="ru-RU" sz="2000" dirty="0" err="1" smtClean="0">
                <a:solidFill>
                  <a:srgbClr val="0033CC"/>
                </a:solidFill>
              </a:rPr>
              <a:t>Митинская</a:t>
            </a:r>
            <a:r>
              <a:rPr lang="ru-RU" sz="2000" dirty="0" smtClean="0">
                <a:solidFill>
                  <a:srgbClr val="0033CC"/>
                </a:solidFill>
              </a:rPr>
              <a:t> ОШ» </a:t>
            </a:r>
            <a:r>
              <a:rPr lang="ru-RU" sz="4000" dirty="0" smtClean="0">
                <a:solidFill>
                  <a:srgbClr val="0033CC"/>
                </a:solidFill>
              </a:rPr>
              <a:t>Исследовательский проект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600" dirty="0" smtClean="0">
                <a:solidFill>
                  <a:srgbClr val="D60093"/>
                </a:solidFill>
              </a:rPr>
              <a:t> «Еще раз о молоке...»</a:t>
            </a:r>
            <a:endParaRPr lang="ru-RU" sz="6600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3143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b="1" dirty="0" smtClean="0">
                <a:solidFill>
                  <a:srgbClr val="0033CC"/>
                </a:solidFill>
              </a:rPr>
              <a:t>Выполнили:</a:t>
            </a:r>
          </a:p>
          <a:p>
            <a:pPr algn="r"/>
            <a:r>
              <a:rPr lang="ru-RU" sz="1800" b="1" dirty="0" smtClean="0">
                <a:solidFill>
                  <a:srgbClr val="0033CC"/>
                </a:solidFill>
              </a:rPr>
              <a:t>Аракелян Диана, ученица 7 класса</a:t>
            </a:r>
          </a:p>
          <a:p>
            <a:pPr algn="r"/>
            <a:r>
              <a:rPr lang="ru-RU" sz="1800" b="1" dirty="0" err="1" smtClean="0">
                <a:solidFill>
                  <a:srgbClr val="0033CC"/>
                </a:solidFill>
              </a:rPr>
              <a:t>Герлинг</a:t>
            </a:r>
            <a:r>
              <a:rPr lang="ru-RU" sz="1800" b="1" dirty="0" smtClean="0">
                <a:solidFill>
                  <a:srgbClr val="0033CC"/>
                </a:solidFill>
              </a:rPr>
              <a:t> Лидия, ученица 7 класса</a:t>
            </a:r>
          </a:p>
          <a:p>
            <a:pPr algn="r"/>
            <a:r>
              <a:rPr lang="ru-RU" sz="1800" b="1" dirty="0" err="1" smtClean="0">
                <a:solidFill>
                  <a:srgbClr val="0033CC"/>
                </a:solidFill>
              </a:rPr>
              <a:t>Герлинг</a:t>
            </a:r>
            <a:r>
              <a:rPr lang="ru-RU" sz="1800" b="1" dirty="0" smtClean="0">
                <a:solidFill>
                  <a:srgbClr val="0033CC"/>
                </a:solidFill>
              </a:rPr>
              <a:t> Анастасия, ученица 8 класса</a:t>
            </a:r>
          </a:p>
          <a:p>
            <a:pPr algn="r"/>
            <a:r>
              <a:rPr lang="ru-RU" sz="1800" b="1" dirty="0" smtClean="0">
                <a:solidFill>
                  <a:srgbClr val="0033CC"/>
                </a:solidFill>
              </a:rPr>
              <a:t>Маслова Алена, ученица 8 класса.</a:t>
            </a:r>
          </a:p>
          <a:p>
            <a:pPr algn="l"/>
            <a:r>
              <a:rPr lang="ru-RU" sz="2000" b="1" dirty="0" smtClean="0">
                <a:solidFill>
                  <a:srgbClr val="0033CC"/>
                </a:solidFill>
              </a:rPr>
              <a:t>                          </a:t>
            </a:r>
          </a:p>
          <a:p>
            <a:pPr algn="l"/>
            <a:r>
              <a:rPr lang="ru-RU" sz="2000" b="1" dirty="0" smtClean="0">
                <a:solidFill>
                  <a:srgbClr val="0033CC"/>
                </a:solidFill>
              </a:rPr>
              <a:t>                                Руководитель: Мартьянова С.А.</a:t>
            </a:r>
          </a:p>
          <a:p>
            <a:pPr algn="l"/>
            <a:r>
              <a:rPr lang="ru-RU" sz="2000" b="1" dirty="0" smtClean="0"/>
              <a:t>                               </a:t>
            </a:r>
          </a:p>
          <a:p>
            <a:pPr algn="l"/>
            <a:r>
              <a:rPr lang="ru-RU" sz="2000" b="1" dirty="0" smtClean="0">
                <a:solidFill>
                  <a:srgbClr val="0033CC"/>
                </a:solidFill>
              </a:rPr>
              <a:t>                                  2016 г.</a:t>
            </a:r>
          </a:p>
          <a:p>
            <a:endParaRPr lang="ru-RU" sz="2000" b="1" dirty="0"/>
          </a:p>
        </p:txBody>
      </p:sp>
      <p:pic>
        <p:nvPicPr>
          <p:cNvPr id="1027" name="Picture 3" descr="D:\файлы с интернета\0_6fb0d_4672d3da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157475" cy="2633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408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5630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О вкусах не спорят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pic>
        <p:nvPicPr>
          <p:cNvPr id="6" name="Picture 15" descr="i?id=334910436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2785740" cy="20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5877272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Верблюжье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(Аравийские пустыни)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988" y="3212976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  <a:latin typeface="Bookman Old Style" pitchFamily="18" charset="0"/>
              </a:rPr>
              <a:t>МОЛОКО</a:t>
            </a:r>
            <a:endParaRPr lang="ru-RU" sz="32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http://dealbreaker.com/uploads/2015/08/Lleyn_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915816" cy="20788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28184" y="5805264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Овечье (Испания</a:t>
            </a:r>
            <a:r>
              <a:rPr lang="ru-RU" dirty="0" smtClean="0">
                <a:solidFill>
                  <a:srgbClr val="0033CC"/>
                </a:solidFill>
              </a:rPr>
              <a:t>)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3556" name="Picture 4" descr="http://dementebe.ru/uploads/images/l/a/m/l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601851" cy="2160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587727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Ламы (Перу)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23558" name="Picture 6" descr="https://im3-tub-ru.yandex.net/i?id=5d3de8cf54d60468c8a51680ff5d60c7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2812665" cy="1872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Буйвола (Египет)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23560" name="Picture 8" descr="http://fs.nashaucheba.ru/tw_files2/urls_3/1585/d-1584019/im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980728"/>
            <a:ext cx="2784309" cy="20882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88224" y="3140968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Яка (Тибет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7" name="Picture 13" descr="i?id=189049261-1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836712"/>
            <a:ext cx="24701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915816" y="27089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Кобылье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(Монголия, Туркмения)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6612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Составляющие молока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pic>
        <p:nvPicPr>
          <p:cNvPr id="41986" name="Picture 2" descr="http://i43.tinypic.com/wkq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2088232" cy="1305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41277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82, 7 %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1988" name="Picture 4" descr="http://biolicey2vrn.ru/Anatom/OV/a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2427362" cy="1493762"/>
          </a:xfrm>
          <a:prstGeom prst="rect">
            <a:avLst/>
          </a:prstGeom>
          <a:noFill/>
        </p:spPr>
      </p:pic>
      <p:pic>
        <p:nvPicPr>
          <p:cNvPr id="41990" name="Picture 6" descr="http://goicb.by/wp-content/uploads/2013/08/zd2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20688"/>
            <a:ext cx="2208245" cy="1656184"/>
          </a:xfrm>
          <a:prstGeom prst="rect">
            <a:avLst/>
          </a:prstGeom>
          <a:noFill/>
        </p:spPr>
      </p:pic>
      <p:pic>
        <p:nvPicPr>
          <p:cNvPr id="41992" name="Picture 8" descr="http://static8.depositphotos.com/1000528/977/i/950/depositphotos_9778530-Vitam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852936"/>
            <a:ext cx="2520280" cy="1890210"/>
          </a:xfrm>
          <a:prstGeom prst="rect">
            <a:avLst/>
          </a:prstGeom>
          <a:noFill/>
        </p:spPr>
      </p:pic>
      <p:pic>
        <p:nvPicPr>
          <p:cNvPr id="41994" name="Picture 10" descr="http://www.primarna-medicina.com/wp-content/uploads/2014/02/minerali-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780928"/>
            <a:ext cx="2483503" cy="1928854"/>
          </a:xfrm>
          <a:prstGeom prst="rect">
            <a:avLst/>
          </a:prstGeom>
          <a:noFill/>
        </p:spPr>
      </p:pic>
      <p:pic>
        <p:nvPicPr>
          <p:cNvPr id="41996" name="Picture 12" descr="http://www.healthcarecommunication.com/Uploads/Public/VitaminsMinera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2520280" cy="1890210"/>
          </a:xfrm>
          <a:prstGeom prst="rect">
            <a:avLst/>
          </a:prstGeom>
          <a:noFill/>
        </p:spPr>
      </p:pic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39553" y="4900517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Изучив литературу о молоке, пришли к выводу, что молоко содержит все полезные вещества для нормального роста организма.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по праву считают удивительным продуктом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73293" y="1150585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47664" y="1772816"/>
          <a:ext cx="59766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56" y="5301208"/>
            <a:ext cx="80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Основная масса учеников нашей школы положительно относятся к молоку (26  человек) и лишь 4 отрицательно. Среди взрослых положительно относятся к молоку 28 человек и лишь 2 отрицательно.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34843" y="1299537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63688" y="1700808"/>
          <a:ext cx="5767536" cy="33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01317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28 учеников считают, что молоко полезно для организма человека, и лишь 2 ученика считают, что молоко не полезно (из числа опрошенных, кто не любит молоко). 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62835" y="1299537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55172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Все взрослые считают, что молоко полезно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62835" y="1299537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76424" y="1728787"/>
          <a:ext cx="5863927" cy="364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52863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Среди качеств, за которые нравится молоко, большинство и детей и взрослых называют то, что оно полезное, вкусное, укрепляет кости, даёт здоровье.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86314" y="1225061"/>
            <a:ext cx="27687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31640" y="1628800"/>
          <a:ext cx="6319217" cy="386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Каждый день употребляют молочные продукты - 22 учащихся, 16 -взрослых, иногда - 7 учеников и 12 взрослых, а один ученик и два взрослых вообще не употребляют   молочные продукты.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62835" y="1299537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47837" y="1828800"/>
          <a:ext cx="56483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22920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Большая часть и детей и взрослых ответила - 3,2%.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73293" y="1150585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66874" y="1538287"/>
          <a:ext cx="6577533" cy="462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62835" y="1299537"/>
            <a:ext cx="2594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Диаграмма 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66875" y="1833562"/>
          <a:ext cx="581025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30120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Выбранная марка молока у многих опрошенных зависит от вкуса.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3339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33CC"/>
                </a:solidFill>
              </a:rPr>
              <a:t>«Все прекрасное в человеке - от лучей солнца и от молока Матери»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                           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                          М. Горький</a:t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27" name="Picture 3" descr="D:\файлы с интернета\023db0211b33fb49869aeb480f2683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609975"/>
            <a:ext cx="4038600" cy="3248025"/>
          </a:xfrm>
          <a:prstGeom prst="rect">
            <a:avLst/>
          </a:prstGeom>
          <a:noFill/>
        </p:spPr>
      </p:pic>
      <p:pic>
        <p:nvPicPr>
          <p:cNvPr id="1026" name="Picture 2" descr="D:\файлы с интернета\15775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782" y="-387424"/>
            <a:ext cx="3998218" cy="399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268760"/>
          <a:ext cx="7488832" cy="31020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60240"/>
                <a:gridCol w="1728192"/>
                <a:gridCol w="1728192"/>
                <a:gridCol w="1872208"/>
              </a:tblGrid>
              <a:tr h="3308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Белки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Жиры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Углеводы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</a:tr>
              <a:tr h="1007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«Молоко с личного подсобного хозяйства»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 1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4,3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5, 0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</a:tr>
              <a:tr h="893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«Молоко с фермы с. Митино»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3, 47</a:t>
                      </a:r>
                      <a:endParaRPr lang="ru-RU" sz="1600" b="1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3, 57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 7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</a:tr>
              <a:tr h="469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Простоквашино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»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2, 9 г</a:t>
                      </a:r>
                      <a:endParaRPr lang="ru-RU" sz="1600" b="1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 0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 7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</a:tr>
              <a:tr h="330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Ярмолпрод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»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3, 0 г</a:t>
                      </a:r>
                      <a:endParaRPr lang="ru-RU" sz="1600" b="1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3, 2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Bookman Old Style" pitchFamily="18" charset="0"/>
                        </a:rPr>
                        <a:t>4, 7 г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560" y="4581128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Анализ состава молока показал, что «Молоко с личного подсобного хозяйства»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всем показателям (состав белков, жиров и углеводов) выше других марок.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Беседуя с учительницей нашей школы,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узнали, что данные показатели зависят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породы коровы, от возраста   коровы, от времени года, от качества кормов.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Мы провели исследования: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качества молока по внешнему виду;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консистенции молока;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цвета молока;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запаха молока;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вкуса молока;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наличия крахмала в молоке;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наличие соды в молоке;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степени разбавления молока водой;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обнаружение витаминов в молоке;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действие солей тяжелых металлов на белок.</a:t>
            </a:r>
            <a:endParaRPr lang="ru-RU" sz="2800" b="1" i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DCIM\102NIKON\DSCN2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280297" cy="1710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21429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Наши исследования</a:t>
            </a:r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DCIM\101NIKON\DSCN2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723307" cy="219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2NIKON\DSCN26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3207244" cy="2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2NIKON\DSCN26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3528392" cy="23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29058" y="3286124"/>
            <a:ext cx="5643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Определение цвета молока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42910" y="3357562"/>
            <a:ext cx="3357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i="0" dirty="0" smtClean="0">
                <a:solidFill>
                  <a:srgbClr val="0033CC"/>
                </a:solidFill>
                <a:cs typeface="Times New Roman" pitchFamily="18" charset="0"/>
              </a:rPr>
              <a:t>Определение наличия </a:t>
            </a:r>
            <a:br>
              <a:rPr lang="ru-RU" sz="2000" i="0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000" i="0" dirty="0" smtClean="0">
                <a:solidFill>
                  <a:srgbClr val="0033CC"/>
                </a:solidFill>
                <a:cs typeface="Times New Roman" pitchFamily="18" charset="0"/>
              </a:rPr>
              <a:t>соды в молоке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29058" y="6150114"/>
            <a:ext cx="3270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Определение наличия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 крахмала в молоке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Bookman Old Style" pitchFamily="18" charset="0"/>
              </a:rPr>
              <a:t>Все показатели исследуемого нами молока оказались практически одинаковыми по внешнему виду, консистенции, вкусу и цвету, и находились в пределах нормы. Примесей соды и крахмала не обнаружено ни в одном из образцов. Разбавленными водой оказались образцы молока, приобретенными в магазинах. При этом цена исследуемых нами проб молока была различной. Следовательно, молоко по качеству одинаково, а платить иногда приходится больше. </a:t>
            </a:r>
            <a:br>
              <a:rPr lang="ru-RU" sz="2700" dirty="0" smtClean="0">
                <a:solidFill>
                  <a:srgbClr val="0033CC"/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Bookman Old Style" pitchFamily="18" charset="0"/>
              </a:rPr>
              <a:t>Нам удалось доказать наличие в молоке витаминов В</a:t>
            </a:r>
            <a:r>
              <a:rPr lang="ru-RU" sz="2700" baseline="-25000" dirty="0" smtClean="0">
                <a:solidFill>
                  <a:srgbClr val="0033CC"/>
                </a:solidFill>
                <a:latin typeface="Bookman Old Style" pitchFamily="18" charset="0"/>
              </a:rPr>
              <a:t>1, </a:t>
            </a:r>
            <a:r>
              <a:rPr lang="ru-RU" sz="2700" dirty="0" smtClean="0">
                <a:solidFill>
                  <a:srgbClr val="0033CC"/>
                </a:solidFill>
                <a:latin typeface="Bookman Old Style" pitchFamily="18" charset="0"/>
              </a:rPr>
              <a:t> В </a:t>
            </a:r>
            <a:r>
              <a:rPr lang="ru-RU" sz="2700" baseline="-25000" dirty="0" smtClean="0">
                <a:solidFill>
                  <a:srgbClr val="0033CC"/>
                </a:solidFill>
                <a:latin typeface="Bookman Old Style" pitchFamily="18" charset="0"/>
              </a:rPr>
              <a:t>6, </a:t>
            </a:r>
            <a:r>
              <a:rPr lang="ru-RU" sz="2700" dirty="0" smtClean="0">
                <a:solidFill>
                  <a:srgbClr val="0033CC"/>
                </a:solidFill>
                <a:latin typeface="Bookman Old Style" pitchFamily="18" charset="0"/>
              </a:rPr>
              <a:t>С</a:t>
            </a: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136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Мы пришли к </a:t>
            </a:r>
          </a:p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следующим выводам:</a:t>
            </a: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Заключение</a:t>
            </a:r>
          </a:p>
          <a:p>
            <a:endParaRPr lang="ru-RU" sz="28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24744"/>
            <a:ext cx="82809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Проведя исследования, мы пришли к выводу, что молоко относится к наиболее полезным продуктам питания, т.к. содержит в себе все важнейшие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компоненты, необходимые для роста и развития организма. </a:t>
            </a:r>
            <a:endParaRPr lang="ru-RU" sz="2400" b="1" i="1" dirty="0" smtClean="0">
              <a:solidFill>
                <a:srgbClr val="0033CC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марки молока, которые мы брали в качестве объектов для исследования, оказались хорошими, без примесей.</a:t>
            </a:r>
            <a:endParaRPr lang="ru-RU" sz="2400" b="1" i="1" dirty="0" smtClean="0">
              <a:solidFill>
                <a:srgbClr val="0033CC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7" name="Picture 1" descr="D:\файлы с интернета\8355481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4"/>
            <a:ext cx="226631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Заключение</a:t>
            </a:r>
          </a:p>
          <a:p>
            <a:endParaRPr lang="ru-RU" sz="28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24744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способствует выведению токсичных веществ из организма, что особенно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важно  в той местности,  где плохая экологическая обстановка</a:t>
            </a:r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Этим обосновывается выбор молока для дополнительного питания школьников.</a:t>
            </a:r>
            <a:endParaRPr lang="ru-RU" sz="2400" b="1" i="1" dirty="0" smtClean="0">
              <a:solidFill>
                <a:srgbClr val="0033CC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марки молока можно употреблять в пищу.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Таким образом, наша гипотеза подтвердилась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170" name="Picture 2" descr="D:\файлы с интернета\73354_648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190625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461785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Calibri" pitchFamily="34" charset="0"/>
                <a:cs typeface="Times New Roman" pitchFamily="18" charset="0"/>
              </a:rPr>
              <a:t>Список литературы: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Горбатов К.К. Биохимия молока и молочных продуктов. – </a:t>
            </a:r>
            <a:b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М.: Легкая промышленность, 1984 г, с.134 – 143. 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Горбатов К.К. Биохимия молока и молочных продуктов.</a:t>
            </a:r>
            <a:b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2- е изд.,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перераб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. и доп. - М.: Колос, 1997, с . 203 – 207.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ГОСТ 23454-79. Молоко. Метод определения ингибирующих веществ. -  М.: Изд-во стандартов, 1989.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ГОСТ 3625-84. Молоко и молочные продукты.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Титрометрические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методы определения кислотности. </a:t>
            </a:r>
            <a:b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Введ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. 01.01.94. - М.: ИПК изд-во стандартов, 1996, с. 35 - 45.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Исаев А.А. Если хочешь быть здоров.  Москва 1988г.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Ликум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А. Всё обо всём. Москва. «СЛОВО» 1995г., с. 251-252.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Обухова Л.А. Школа докторов природы или 135 уроков здоровья. Москва, «ВАКО» 2007.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www.erudition.ru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referat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ref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/id.44852_1.html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 (15 февраля 2016</a:t>
            </a:r>
            <a:r>
              <a:rPr kumimoji="0" lang="ru-RU" sz="18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г.)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http://kulinarniy.front.ru/napitki/moloko_2.htm </a:t>
            </a:r>
            <a:r>
              <a:rPr kumimoji="0" lang="ru-RU" sz="18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(15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февраля)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www.kalorya.ru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thematic-articles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/66-art-00002 </a:t>
            </a:r>
            <a:r>
              <a:rPr kumimoji="0" lang="ru-RU" sz="18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 (19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февраля)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www.oltri.ru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/page102.html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 (19 февраля)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D60093"/>
                </a:solidFill>
              </a:rPr>
              <a:t>Спасибо за внимание!</a:t>
            </a:r>
            <a:endParaRPr lang="ru-RU" sz="5400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D:\файлы с интернета\518ffc865733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2971800" cy="3467100"/>
          </a:xfrm>
          <a:prstGeom prst="rect">
            <a:avLst/>
          </a:prstGeom>
          <a:noFill/>
        </p:spPr>
      </p:pic>
      <p:pic>
        <p:nvPicPr>
          <p:cNvPr id="5" name="Шоу-Группа -Улыбка- - Убежало моло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43834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10136"/>
            <a:ext cx="81435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Актуальность</a:t>
            </a: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268760"/>
            <a:ext cx="832100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выбранной темы обусловлена тем, что молоко -  востребованный продукт питания.</a:t>
            </a:r>
          </a:p>
          <a:p>
            <a:pPr marL="0" marR="0" lvl="0" indent="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Молоко обеспечивает организм всеми необходимыми питательными веществами.</a:t>
            </a:r>
          </a:p>
          <a:p>
            <a:pPr marL="0" marR="0" lvl="0" indent="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Следовательно, оно полезно для человека! </a:t>
            </a:r>
          </a:p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всё ли мы знаем об этом продукте? </a:t>
            </a:r>
          </a:p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Какого качества молоко на прилавках наших   магазинов? </a:t>
            </a:r>
          </a:p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Какого качества молоко с фермы нашего села?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balkans.aljazeera.net/sites/staff.balkans.aljazeera.com/files/styles/aljazeera_article_main_image/public/mlijeko-srbija-afpgetty.jpg?itok=jAIpqQ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3296307" cy="2204864"/>
          </a:xfrm>
          <a:prstGeom prst="rect">
            <a:avLst/>
          </a:prstGeom>
          <a:noFill/>
        </p:spPr>
      </p:pic>
      <p:pic>
        <p:nvPicPr>
          <p:cNvPr id="25603" name="Picture 3" descr="G:\фото\101_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8902"/>
            <a:ext cx="3240360" cy="2199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58326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788068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4000" dirty="0" smtClean="0">
                <a:solidFill>
                  <a:srgbClr val="D60093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молоко настолько хорошо,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его хвалят?</a:t>
            </a:r>
          </a:p>
          <a:p>
            <a:endParaRPr lang="ru-RU" sz="4000" b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89644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Гипотеза –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предполагаем, что молоко, которое употребляют жители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нашего села, одного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качества. </a:t>
            </a:r>
            <a:endParaRPr lang="ru-RU" sz="2800" b="1" i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://www.sostav.ru/articles/rus/2008/04.06/news/images/1dep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2446943" cy="2564904"/>
          </a:xfrm>
          <a:prstGeom prst="rect">
            <a:avLst/>
          </a:prstGeom>
          <a:noFill/>
        </p:spPr>
      </p:pic>
      <p:pic>
        <p:nvPicPr>
          <p:cNvPr id="3076" name="Picture 4" descr="http://download-pictures.net/dowloand.php?file=img/C2/%D0%9C%D0%BE%D0%BB%D0%BE%D1%87%D0%BD%D1%8B%D0%B5%20%D0%BF%D1%80%D0%BE%D0%B4%D1%83%D0%BA%D1%82%D1%8B/%D0%9C%D0%BE%D0%BB%D0%BE%D1%87%D0%BD%D1%8B%D0%B5_%D0%BF%D1%80%D0%BE%D0%B4%D1%83%D0%BA%D1%82%D1%8B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563"/>
            <a:ext cx="2987824" cy="2276437"/>
          </a:xfrm>
          <a:prstGeom prst="rect">
            <a:avLst/>
          </a:prstGeom>
          <a:noFill/>
        </p:spPr>
      </p:pic>
      <p:pic>
        <p:nvPicPr>
          <p:cNvPr id="1026" name="Picture 2" descr="D:\файлы с интернета\Susu Gif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2204864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692696"/>
            <a:ext cx="695510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Цель работы –</a:t>
            </a:r>
          </a:p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определить значимость молока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для человека и показатели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</a:rPr>
              <a:t>качества молока</a:t>
            </a:r>
          </a:p>
          <a:p>
            <a:endParaRPr lang="ru-RU" dirty="0"/>
          </a:p>
        </p:txBody>
      </p:sp>
      <p:pic>
        <p:nvPicPr>
          <p:cNvPr id="2050" name="Picture 2" descr="D:\файлы с интернета\7a667392a98926c1d159d5cd0a6ebedd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997245"/>
            <a:ext cx="82089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rgbClr val="0033CC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Задачи работы:</a:t>
            </a: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5" y="848036"/>
            <a:ext cx="876127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Найти материал по теме исследования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в школьной библиотеке и в сети Интернета;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 изучить литературу по теме исследования;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 познакомиться с методами определения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cs typeface="Times New Roman" pitchFamily="18" charset="0"/>
              </a:rPr>
              <a:t>качества молока;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провести анкетирование среди родителей,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учащихся и учителей школы с целью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выявления их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знаний об исследуемом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продукте - молоке;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опросить продавцов магазинов,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расположенных в селе Митино,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наиболее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покупаемых марках молока;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исследовать качество молока, используя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мини - экспресс – лабораторию.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Picture 2" descr="D:\файлы с интернета\Susu Gif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61048"/>
            <a:ext cx="2204864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2646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80302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Объект исследования: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Образец № 1.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с личного подсобного хозяйства учителя нашей школы.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Образец № 2.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с фермы села Митино.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Образец № 3.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Образец № 4.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Молоко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Ярмолпрод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31" name="Picture 7" descr="http://mestoskidki.ru/skidki/11-09-2012/11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8695"/>
            <a:ext cx="1939305" cy="1939305"/>
          </a:xfrm>
          <a:prstGeom prst="rect">
            <a:avLst/>
          </a:prstGeom>
          <a:noFill/>
        </p:spPr>
      </p:pic>
      <p:pic>
        <p:nvPicPr>
          <p:cNvPr id="1033" name="Picture 9" descr="http://i.otzovik.com/product/2015/11/555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836790"/>
            <a:ext cx="2021210" cy="2021210"/>
          </a:xfrm>
          <a:prstGeom prst="rect">
            <a:avLst/>
          </a:prstGeom>
          <a:noFill/>
        </p:spPr>
      </p:pic>
      <p:pic>
        <p:nvPicPr>
          <p:cNvPr id="2050" name="Picture 2" descr="F:\DCIM\101NIKON\DSCN2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859778"/>
            <a:ext cx="2664296" cy="199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984" y="836712"/>
            <a:ext cx="82686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Предмет исследования:</a:t>
            </a:r>
          </a:p>
          <a:p>
            <a:pPr algn="ctr"/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Bookman Old Style" pitchFamily="18" charset="0"/>
              </a:rPr>
              <a:t>-качество молочной продукции</a:t>
            </a: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Bookman Old Style" pitchFamily="18" charset="0"/>
              </a:rPr>
              <a:t> выбранных образцов</a:t>
            </a:r>
          </a:p>
          <a:p>
            <a:pPr algn="ctr"/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pic>
        <p:nvPicPr>
          <p:cNvPr id="6" name="Picture 2" descr="F:\DCIM\101NIKON\DSCN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528392" cy="264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6120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997245"/>
            <a:ext cx="82089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rgbClr val="0033CC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92696"/>
            <a:ext cx="65165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Bookman Old Style" pitchFamily="18" charset="0"/>
              </a:rPr>
              <a:t>Методы исследования</a:t>
            </a: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endParaRPr lang="ru-RU" sz="40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835696" y="1187460"/>
            <a:ext cx="67368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изучение литературных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источников;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беседа;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анкетирование;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наблюдение;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анализ; сравнение;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проведение</a:t>
            </a:r>
            <a:r>
              <a:rPr lang="ru-RU" sz="2800" b="1" i="1" dirty="0" smtClean="0">
                <a:solidFill>
                  <a:srgbClr val="00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экспериментов.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64" name="Picture 4" descr="D:\файлы с интернета\sh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278032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3323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fed92ba4b5a532b813b9b3e2a593b33d4dac44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929</Words>
  <Application>Microsoft Office PowerPoint</Application>
  <PresentationFormat>Экран (4:3)</PresentationFormat>
  <Paragraphs>284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МОБУ «Митинская ОШ» Исследовательский проект  «Еще раз о молоке...»</vt:lpstr>
      <vt:lpstr>       «Все прекрасное в человеке - от лучей солнца и от молока Матери»                                                       М. Горький </vt:lpstr>
      <vt:lpstr>       </vt:lpstr>
      <vt:lpstr>       </vt:lpstr>
      <vt:lpstr>       </vt:lpstr>
      <vt:lpstr>       </vt:lpstr>
      <vt:lpstr>  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Определение наличия  соды в молоке</vt:lpstr>
      <vt:lpstr>         Все показатели исследуемого нами молока оказались практически одинаковыми по внешнему виду, консистенции, вкусу и цвету, и находились в пределах нормы. Примесей соды и крахмала не обнаружено ни в одном из образцов. Разбавленными водой оказались образцы молока, приобретенными в магазинах. При этом цена исследуемых нами проб молока была различной. Следовательно, молоко по качеству одинаково, а платить иногда приходится больше.  Нам удалось доказать наличие в молоке витаминов В1,  В 6, С.         </vt:lpstr>
      <vt:lpstr>       </vt:lpstr>
      <vt:lpstr>       </vt:lpstr>
      <vt:lpstr>Список литературы:  Горбатов К.К. Биохимия молока и молочных продуктов. –  М.: Легкая промышленность, 1984 г, с.134 – 143.    Горбатов К.К. Биохимия молока и молочных продуктов.  2- е изд., перераб. и доп. - М.: Колос, 1997, с . 203 – 207.  ГОСТ 23454-79. Молоко. Метод определения ингибирующих веществ. -  М.: Изд-во стандартов, 1989.   ГОСТ 3625-84. Молоко и молочные продукты. Титрометрические методы определения кислотности.  Введ. 01.01.94. - М.: ИПК изд-во стандартов, 1996, с. 35 - 45.  Исаев А.А. Если хочешь быть здоров.  Москва 1988г.  Ликум А. Всё обо всём. Москва. «СЛОВО» 1995г., с. 251-252.  Обухова Л.А. Школа докторов природы или 135 уроков здоровья. Москва, «ВАКО» 2007.  www.erudition.ru/referat/ref/id.44852_1.html  (15 февраля 2016 г.)  http://kulinarniy.front.ru/napitki/moloko_2.htm  (15 февраля)  www.kalorya.ru/thematic-articles/66-art-00002   (19 февраля)  www.oltri.ru/page102.html  (19 февраля)</vt:lpstr>
      <vt:lpstr>Спасибо за внимание!</vt:lpstr>
      <vt:lpstr>Слайд 28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DNA7 X86</cp:lastModifiedBy>
  <cp:revision>185</cp:revision>
  <dcterms:created xsi:type="dcterms:W3CDTF">2015-06-27T19:04:48Z</dcterms:created>
  <dcterms:modified xsi:type="dcterms:W3CDTF">2016-04-11T17:24:07Z</dcterms:modified>
</cp:coreProperties>
</file>